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comments+xml" PartName="/ppt/comments/comment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commentAuthors+xml" PartName="/ppt/commentAuthor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0.xml"/>
  <Override ContentType="application/vnd.openxmlformats-officedocument.presentationml.slide+xml" PartName="/ppt/slides/slide37.xml"/>
  <Override ContentType="application/vnd.openxmlformats-officedocument.presentationml.slide+xml" PartName="/ppt/slides/slide94.xml"/>
  <Override ContentType="application/vnd.openxmlformats-officedocument.presentationml.slide+xml" PartName="/ppt/slides/slide92.xml"/>
  <Override ContentType="application/vnd.openxmlformats-officedocument.presentationml.slide+xml" PartName="/ppt/slides/slide47.xml"/>
  <Override ContentType="application/vnd.openxmlformats-officedocument.presentationml.slide+xml" PartName="/ppt/slides/slide7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96.xml"/>
  <Override ContentType="application/vnd.openxmlformats-officedocument.presentationml.slide+xml" PartName="/ppt/slides/slide90.xml"/>
  <Override ContentType="application/vnd.openxmlformats-officedocument.presentationml.slide+xml" PartName="/ppt/slides/slide56.xml"/>
  <Override ContentType="application/vnd.openxmlformats-officedocument.presentationml.slide+xml" PartName="/ppt/slides/slide24.xml"/>
  <Override ContentType="application/vnd.openxmlformats-officedocument.presentationml.slide+xml" PartName="/ppt/slides/slide61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68.xml"/>
  <Override ContentType="application/vnd.openxmlformats-officedocument.presentationml.slide+xml" PartName="/ppt/slides/slide85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78.xml"/>
  <Override ContentType="application/vnd.openxmlformats-officedocument.presentationml.slide+xml" PartName="/ppt/slides/slide44.xml"/>
  <Override ContentType="application/vnd.openxmlformats-officedocument.presentationml.slide+xml" PartName="/ppt/slides/slide72.xml"/>
  <Override ContentType="application/vnd.openxmlformats-officedocument.presentationml.slide+xml" PartName="/ppt/slides/slide46.xml"/>
  <Override ContentType="application/vnd.openxmlformats-officedocument.presentationml.slide+xml" PartName="/ppt/slides/slide71.xml"/>
  <Override ContentType="application/vnd.openxmlformats-officedocument.presentationml.slide+xml" PartName="/ppt/slides/slide39.xml"/>
  <Override ContentType="application/vnd.openxmlformats-officedocument.presentationml.slide+xml" PartName="/ppt/slides/slide80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74.xml"/>
  <Override ContentType="application/vnd.openxmlformats-officedocument.presentationml.slide+xml" PartName="/ppt/slides/slide79.xml"/>
  <Override ContentType="application/vnd.openxmlformats-officedocument.presentationml.slide+xml" PartName="/ppt/slides/slide89.xml"/>
  <Override ContentType="application/vnd.openxmlformats-officedocument.presentationml.slide+xml" PartName="/ppt/slides/slide5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73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75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91.xml"/>
  <Override ContentType="application/vnd.openxmlformats-officedocument.presentationml.slide+xml" PartName="/ppt/slides/slide6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65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67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54.xml"/>
  <Override ContentType="application/vnd.openxmlformats-officedocument.presentationml.slide+xml" PartName="/ppt/slides/slide17.xml"/>
  <Override ContentType="application/vnd.openxmlformats-officedocument.presentationml.slide+xml" PartName="/ppt/slides/slide87.xml"/>
  <Override ContentType="application/vnd.openxmlformats-officedocument.presentationml.slide+xml" PartName="/ppt/slides/slide93.xml"/>
  <Override ContentType="application/vnd.openxmlformats-officedocument.presentationml.slide+xml" PartName="/ppt/slides/slide86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60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88.xml"/>
  <Override ContentType="application/vnd.openxmlformats-officedocument.presentationml.slide+xml" PartName="/ppt/slides/slide81.xml"/>
  <Override ContentType="application/vnd.openxmlformats-officedocument.presentationml.slide+xml" PartName="/ppt/slides/slide57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64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66.xml"/>
  <Override ContentType="application/vnd.openxmlformats-officedocument.presentationml.slide+xml" PartName="/ppt/slides/slide84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76.xml"/>
  <Override ContentType="application/vnd.openxmlformats-officedocument.presentationml.slide+xml" PartName="/ppt/slides/slide59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83.xml"/>
  <Override ContentType="application/vnd.openxmlformats-officedocument.presentationml.slide+xml" PartName="/ppt/slides/slide82.xml"/>
  <Override ContentType="application/vnd.openxmlformats-officedocument.presentationml.slide+xml" PartName="/ppt/slides/slide41.xml"/>
  <Override ContentType="application/vnd.openxmlformats-officedocument.presentationml.slide+xml" PartName="/ppt/slides/slide55.xml"/>
  <Override ContentType="application/vnd.openxmlformats-officedocument.presentationml.slide+xml" PartName="/ppt/slides/slide5.xml"/>
  <Override ContentType="application/vnd.openxmlformats-officedocument.presentationml.slide+xml" PartName="/ppt/slides/slide6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Nick Raymon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CEA4DCF-2EC7-4BA0-8DBC-76B8F698AE96}">
  <a:tblStyle styleId="{5CEA4DCF-2EC7-4BA0-8DBC-76B8F698AE96}" styleName="Table_0">
    <a:wholeTbl>
      <a:tcStyle>
        <a:tcBdr>
          <a:left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B606CC71-7E0F-4DD6-9057-338D02A20CC5}" styleName="Table_1">
    <a:wholeTbl>
      <a:tcStyle>
        <a:tcBdr>
          <a:left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22EC318E-57EA-4F83-A6D3-2C8590782AEA}" styleName="Table_2">
    <a:wholeTbl>
      <a:tcStyle>
        <a:tcBdr>
          <a:left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2" Type="http://schemas.openxmlformats.org/officeDocument/2006/relationships/presProps" Target="presProps.xml"/><Relationship Id="rId40" Type="http://schemas.openxmlformats.org/officeDocument/2006/relationships/slide" Target="slides/slide34.xml"/><Relationship Id="rId1" Type="http://schemas.openxmlformats.org/officeDocument/2006/relationships/theme" Target="theme/theme3.xml"/><Relationship Id="rId41" Type="http://schemas.openxmlformats.org/officeDocument/2006/relationships/slide" Target="slides/slide35.xml"/><Relationship Id="rId4" Type="http://schemas.openxmlformats.org/officeDocument/2006/relationships/commentAuthors" Target="commentAuthors.xml"/><Relationship Id="rId42" Type="http://schemas.openxmlformats.org/officeDocument/2006/relationships/slide" Target="slides/slide36.xml"/><Relationship Id="rId3" Type="http://schemas.openxmlformats.org/officeDocument/2006/relationships/tableStyles" Target="tableStyles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9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19" Type="http://schemas.openxmlformats.org/officeDocument/2006/relationships/slide" Target="slides/slide13.xml"/><Relationship Id="rId92" Type="http://schemas.openxmlformats.org/officeDocument/2006/relationships/slide" Target="slides/slide86.xml"/><Relationship Id="rId18" Type="http://schemas.openxmlformats.org/officeDocument/2006/relationships/slide" Target="slides/slide12.xml"/><Relationship Id="rId93" Type="http://schemas.openxmlformats.org/officeDocument/2006/relationships/slide" Target="slides/slide87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9" Type="http://schemas.openxmlformats.org/officeDocument/2006/relationships/slide" Target="slides/slide2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0" Type="http://schemas.openxmlformats.org/officeDocument/2006/relationships/slide" Target="slides/slide14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02" Type="http://schemas.openxmlformats.org/officeDocument/2006/relationships/slide" Target="slides/slide96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69" Type="http://schemas.openxmlformats.org/officeDocument/2006/relationships/slide" Target="slides/slide63.xml"/><Relationship Id="rId60" Type="http://schemas.openxmlformats.org/officeDocument/2006/relationships/slide" Target="slides/slide54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Updated as of 05/20/2015 to correct issues with breadboard layout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3" name="Shape 9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0" name="Shape 9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8" name="Shape 9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0" name="Shape 9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9" name="Shape 9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2" name="Shape 10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2" Type="http://schemas.openxmlformats.org/officeDocument/2006/relationships/image" Target="../media/image0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78950"/>
            <a:ext cx="4107900" cy="78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None/>
              <a:defRPr sz="3000"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1" name="Shape 31"/>
          <p:cNvSpPr/>
          <p:nvPr/>
        </p:nvSpPr>
        <p:spPr>
          <a:xfrm>
            <a:off x="5164500" y="0"/>
            <a:ext cx="3979500" cy="5143499"/>
          </a:xfrm>
          <a:prstGeom prst="rect">
            <a:avLst/>
          </a:prstGeom>
          <a:solidFill>
            <a:srgbClr val="5BC2C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585600" y="1095375"/>
            <a:ext cx="3979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/>
        </p:nvSpPr>
        <p:spPr>
          <a:xfrm>
            <a:off x="5402025" y="0"/>
            <a:ext cx="37482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/>
        </p:nvSpPr>
        <p:spPr>
          <a:xfrm>
            <a:off x="8368400" y="0"/>
            <a:ext cx="775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CODE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143050"/>
            <a:ext cx="6584399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7" name="Shape 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7600" y="2070050"/>
            <a:ext cx="1003399" cy="100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Relationship Id="rId3" Type="http://schemas.openxmlformats.org/officeDocument/2006/relationships/image" Target="../media/image09.jpg"/><Relationship Id="rId5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47.jp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Relationship Id="rId3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73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46.jp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72.jp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9.jpg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Relationship Id="rId3" Type="http://schemas.openxmlformats.org/officeDocument/2006/relationships/image" Target="../media/image43.jp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Relationship Id="rId3" Type="http://schemas.openxmlformats.org/officeDocument/2006/relationships/image" Target="../media/image40.jpg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Relationship Id="rId3" Type="http://schemas.openxmlformats.org/officeDocument/2006/relationships/image" Target="../media/image48.jpg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45.jpg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3" Type="http://schemas.openxmlformats.org/officeDocument/2006/relationships/hyperlink" Target="http://www.arduino.cc" TargetMode="Externa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08.png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rduino.cc/en/Reference/HomePage" TargetMode="External"/><Relationship Id="rId3" Type="http://schemas.openxmlformats.org/officeDocument/2006/relationships/hyperlink" Target="http://www.arduino.cc/en/Guide/HomePage" TargetMode="External"/><Relationship Id="rId5" Type="http://schemas.openxmlformats.org/officeDocument/2006/relationships/hyperlink" Target="http://learn.adafruit.com" TargetMode="External"/></Relationships>
</file>

<file path=ppt/slides/_rels/slide5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32.png"/><Relationship Id="rId5" Type="http://schemas.openxmlformats.org/officeDocument/2006/relationships/image" Target="../media/image05.png"/></Relationships>
</file>

<file path=ppt/slides/_rels/slide6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00.jpg"/><Relationship Id="rId3" Type="http://schemas.openxmlformats.org/officeDocument/2006/relationships/image" Target="../media/image01.jpg"/></Relationships>
</file>

<file path=ppt/slides/_rels/slide7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07.jpg"/><Relationship Id="rId3" Type="http://schemas.openxmlformats.org/officeDocument/2006/relationships/image" Target="../media/image02.jpg"/></Relationships>
</file>

<file path=ppt/slides/_rels/slide8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06.jpg"/><Relationship Id="rId3" Type="http://schemas.openxmlformats.org/officeDocument/2006/relationships/image" Target="../media/image04.jpg"/></Relationships>
</file>

<file path=ppt/slides/_rels/slide9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3" Type="http://schemas.openxmlformats.org/officeDocument/2006/relationships/image" Target="../media/image58.png"/></Relationships>
</file>

<file path=ppt/slides/_rels/slide9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image" Target="../media/image59.png"/><Relationship Id="rId5" Type="http://schemas.openxmlformats.org/officeDocument/2006/relationships/image" Target="../media/image66.png"/></Relationships>
</file>

<file path=ppt/slides/_rels/slide9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7.png"/></Relationships>
</file>

<file path=ppt/slides/_rels/slide9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6" Type="http://schemas.openxmlformats.org/officeDocument/2006/relationships/image" Target="../media/image69.png"/><Relationship Id="rId5" Type="http://schemas.openxmlformats.org/officeDocument/2006/relationships/image" Target="../media/image65.png"/></Relationships>
</file>

<file path=ppt/slides/_rels/slide9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ctrTitle"/>
          </p:nvPr>
        </p:nvSpPr>
        <p:spPr>
          <a:xfrm>
            <a:off x="685800" y="17357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Servo Bot</a:t>
            </a:r>
          </a:p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685800" y="2840048"/>
            <a:ext cx="7772400" cy="115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Day 1 - Building robots to take over the library!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68200" y="1869200"/>
            <a:ext cx="6584399" cy="169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 your ServoBot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Materials List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18442" l="0" r="0" t="4001"/>
          <a:stretch/>
        </p:blipFill>
        <p:spPr>
          <a:xfrm>
            <a:off x="919100" y="983675"/>
            <a:ext cx="7151775" cy="41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1585675" y="1704600"/>
            <a:ext cx="8325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zip ties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026425" y="3085875"/>
            <a:ext cx="8325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chassis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2487525" y="4796700"/>
            <a:ext cx="12663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breadboard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760750" y="4731075"/>
            <a:ext cx="12663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wheel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6097750" y="4308675"/>
            <a:ext cx="12663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Arduino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764925" y="2136025"/>
            <a:ext cx="12663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battery packs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5844725" y="1228025"/>
            <a:ext cx="12663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servo motors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638425" y="1063375"/>
            <a:ext cx="12663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o-rings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217950" y="2817925"/>
            <a:ext cx="12663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ir sensor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048100" y="3961875"/>
            <a:ext cx="1320600" cy="3467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jumper wires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3D Printed Chassis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457200" y="1200150"/>
            <a:ext cx="43173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-Everything mounts to the chassis.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-3D printed, designed in CAD.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-Prints in under 60 min.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-Servos snap into place.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18701" r="13464" t="0"/>
          <a:stretch/>
        </p:blipFill>
        <p:spPr>
          <a:xfrm>
            <a:off x="4774399" y="164249"/>
            <a:ext cx="4217202" cy="46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3D Printed Wheels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457200" y="1200150"/>
            <a:ext cx="47555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-Mounts to the servo horn.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-Holes in the middle for screw.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-Use o-rings as tires.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-Helps with traction.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-Cheap and effective!!!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24228" r="21990" t="2752"/>
          <a:stretch/>
        </p:blipFill>
        <p:spPr>
          <a:xfrm>
            <a:off x="5303725" y="0"/>
            <a:ext cx="3840276" cy="52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Wheels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17962" l="0" r="0" t="16048"/>
          <a:stretch/>
        </p:blipFill>
        <p:spPr>
          <a:xfrm>
            <a:off x="2346650" y="129775"/>
            <a:ext cx="4630297" cy="229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9305" l="0" r="0" t="15647"/>
          <a:stretch/>
        </p:blipFill>
        <p:spPr>
          <a:xfrm>
            <a:off x="166996" y="2529350"/>
            <a:ext cx="4318279" cy="24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 b="9305" l="0" r="0" t="15647"/>
          <a:stretch/>
        </p:blipFill>
        <p:spPr>
          <a:xfrm>
            <a:off x="4630775" y="2529350"/>
            <a:ext cx="4318300" cy="24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2467700" y="1873075"/>
            <a:ext cx="1119899" cy="44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Step 1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340700" y="4413900"/>
            <a:ext cx="1119899" cy="44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Step 2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784325" y="4413900"/>
            <a:ext cx="1119899" cy="44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Step 3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Servos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5835" l="0" r="0" t="14438"/>
          <a:stretch/>
        </p:blipFill>
        <p:spPr>
          <a:xfrm>
            <a:off x="1098662" y="989800"/>
            <a:ext cx="6946678" cy="41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 rot="4654098">
            <a:off x="3416204" y="2201162"/>
            <a:ext cx="940655" cy="4601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 rot="-6289245">
            <a:off x="4006712" y="4239546"/>
            <a:ext cx="940592" cy="4601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Install servo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11677" r="8724" t="0"/>
          <a:stretch/>
        </p:blipFill>
        <p:spPr>
          <a:xfrm>
            <a:off x="271024" y="955100"/>
            <a:ext cx="4206699" cy="396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19087" t="0"/>
          <a:stretch/>
        </p:blipFill>
        <p:spPr>
          <a:xfrm>
            <a:off x="4678925" y="955100"/>
            <a:ext cx="4276551" cy="396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 rot="3024873">
            <a:off x="6144297" y="1565800"/>
            <a:ext cx="1139779" cy="3965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 rot="-5400000">
            <a:off x="2299457" y="4125010"/>
            <a:ext cx="551699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Install first servo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27142" l="0" r="0" t="22454"/>
          <a:stretch/>
        </p:blipFill>
        <p:spPr>
          <a:xfrm>
            <a:off x="0" y="1275545"/>
            <a:ext cx="9144002" cy="345653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 rot="5568186">
            <a:off x="2838539" y="1581267"/>
            <a:ext cx="723866" cy="6094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 rot="5568186">
            <a:off x="6991439" y="1466967"/>
            <a:ext cx="723866" cy="6094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 rot="-5400000">
            <a:off x="2749199" y="3987500"/>
            <a:ext cx="723900" cy="6092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 rot="-5400000">
            <a:off x="6905424" y="3822750"/>
            <a:ext cx="723900" cy="6092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Install second servo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50" y="1355100"/>
            <a:ext cx="4552222" cy="341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0" l="12401" r="10425" t="10112"/>
          <a:stretch/>
        </p:blipFill>
        <p:spPr>
          <a:xfrm>
            <a:off x="4849175" y="1385974"/>
            <a:ext cx="3908310" cy="341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 rot="6854963">
            <a:off x="2672202" y="1770169"/>
            <a:ext cx="723869" cy="3526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 rot="3836676">
            <a:off x="967166" y="2122593"/>
            <a:ext cx="723978" cy="3527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Install wheels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14515" r="0" t="0"/>
          <a:stretch/>
        </p:blipFill>
        <p:spPr>
          <a:xfrm>
            <a:off x="223875" y="1166550"/>
            <a:ext cx="4371676" cy="383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0" l="22348" r="0" t="0"/>
          <a:stretch/>
        </p:blipFill>
        <p:spPr>
          <a:xfrm>
            <a:off x="4831225" y="1166550"/>
            <a:ext cx="3971051" cy="38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 rot="-2966263">
            <a:off x="5018748" y="4045663"/>
            <a:ext cx="1003422" cy="5504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Objective - Day 1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200150"/>
            <a:ext cx="8229600" cy="71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Create an obstacle avoiding robot.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457200" y="2056025"/>
            <a:ext cx="3915299" cy="233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600"/>
              </a:spcBef>
              <a:buSzPct val="60000"/>
              <a:buNone/>
            </a:pPr>
            <a:r>
              <a:rPr lang="en" sz="3000">
                <a:solidFill>
                  <a:schemeClr val="dk1"/>
                </a:solidFill>
              </a:rPr>
              <a:t>Equipment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1 - Arduino Nano with cable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1 - Chassis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2 - Wheels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2 - Continuous servos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1 - Infrared Sensor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4372500" y="2596175"/>
            <a:ext cx="4110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2 - Power packs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1 - Mini-breadboard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A few jumper wires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Not quite a boatload, but a ridiculous amount of zip ties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Install wheels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25003" l="0" r="0" t="4164"/>
          <a:stretch/>
        </p:blipFill>
        <p:spPr>
          <a:xfrm>
            <a:off x="853125" y="980875"/>
            <a:ext cx="7437752" cy="395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 rot="8006334">
            <a:off x="2400360" y="1771686"/>
            <a:ext cx="1066783" cy="1142962"/>
          </a:xfrm>
          <a:prstGeom prst="bentArrow">
            <a:avLst>
              <a:gd fmla="val 29845" name="adj1"/>
              <a:gd fmla="val 25000" name="adj2"/>
              <a:gd fmla="val 25000" name="adj3"/>
              <a:gd fmla="val 75000" name="adj4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Rolling chassis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20042" l="12195" r="0" t="8934"/>
          <a:stretch/>
        </p:blipFill>
        <p:spPr>
          <a:xfrm>
            <a:off x="1211350" y="1054225"/>
            <a:ext cx="6866293" cy="416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 a bigger battery pack - 6V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852723" y="1034498"/>
            <a:ext cx="5404351" cy="405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Build a bigger battery - wiring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112" y="1426625"/>
            <a:ext cx="7241775" cy="23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3056675" y="2782425"/>
            <a:ext cx="555300" cy="3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+3V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008275" y="2782425"/>
            <a:ext cx="555300" cy="3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+3V</a:t>
            </a:r>
          </a:p>
        </p:txBody>
      </p:sp>
      <p:sp>
        <p:nvSpPr>
          <p:cNvPr id="219" name="Shape 219"/>
          <p:cNvSpPr/>
          <p:nvPr/>
        </p:nvSpPr>
        <p:spPr>
          <a:xfrm>
            <a:off x="1123675" y="2548350"/>
            <a:ext cx="889499" cy="50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0" name="Shape 220"/>
          <p:cNvCxnSpPr/>
          <p:nvPr/>
        </p:nvCxnSpPr>
        <p:spPr>
          <a:xfrm flipH="1">
            <a:off x="1531650" y="2441325"/>
            <a:ext cx="20099" cy="1765799"/>
          </a:xfrm>
          <a:prstGeom prst="straightConnector1">
            <a:avLst/>
          </a:prstGeom>
          <a:noFill/>
          <a:ln cap="flat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1" name="Shape 221"/>
          <p:cNvCxnSpPr/>
          <p:nvPr/>
        </p:nvCxnSpPr>
        <p:spPr>
          <a:xfrm>
            <a:off x="1531650" y="4207125"/>
            <a:ext cx="2367900" cy="20099"/>
          </a:xfrm>
          <a:prstGeom prst="straightConnector1">
            <a:avLst/>
          </a:prstGeom>
          <a:noFill/>
          <a:ln cap="flat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2" name="Shape 222"/>
          <p:cNvCxnSpPr/>
          <p:nvPr/>
        </p:nvCxnSpPr>
        <p:spPr>
          <a:xfrm flipH="1">
            <a:off x="6780725" y="2441325"/>
            <a:ext cx="20099" cy="1765799"/>
          </a:xfrm>
          <a:prstGeom prst="straightConnector1">
            <a:avLst/>
          </a:prstGeom>
          <a:noFill/>
          <a:ln cap="flat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3" name="Shape 223"/>
          <p:cNvCxnSpPr/>
          <p:nvPr/>
        </p:nvCxnSpPr>
        <p:spPr>
          <a:xfrm>
            <a:off x="4412825" y="4207125"/>
            <a:ext cx="2367900" cy="20099"/>
          </a:xfrm>
          <a:prstGeom prst="straightConnector1">
            <a:avLst/>
          </a:prstGeom>
          <a:noFill/>
          <a:ln cap="flat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4" name="Shape 224"/>
          <p:cNvSpPr txBox="1"/>
          <p:nvPr/>
        </p:nvSpPr>
        <p:spPr>
          <a:xfrm>
            <a:off x="3484747" y="4053375"/>
            <a:ext cx="1210499" cy="3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+6V</a:t>
            </a:r>
          </a:p>
        </p:txBody>
      </p:sp>
      <p:sp>
        <p:nvSpPr>
          <p:cNvPr id="225" name="Shape 225"/>
          <p:cNvSpPr/>
          <p:nvPr/>
        </p:nvSpPr>
        <p:spPr>
          <a:xfrm>
            <a:off x="3411275" y="4126875"/>
            <a:ext cx="200699" cy="1805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580225" y="4126875"/>
            <a:ext cx="200699" cy="1805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7" name="Shape 227"/>
          <p:cNvCxnSpPr/>
          <p:nvPr/>
        </p:nvCxnSpPr>
        <p:spPr>
          <a:xfrm rot="10800000">
            <a:off x="4213924" y="2100325"/>
            <a:ext cx="621900" cy="280799"/>
          </a:xfrm>
          <a:prstGeom prst="curvedConnector3">
            <a:avLst>
              <a:gd fmla="val 19360" name="adj1"/>
            </a:avLst>
          </a:prstGeom>
          <a:noFill/>
          <a:ln cap="flat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8" name="Shape 228"/>
          <p:cNvSpPr/>
          <p:nvPr/>
        </p:nvSpPr>
        <p:spPr>
          <a:xfrm>
            <a:off x="4093400" y="1979825"/>
            <a:ext cx="267599" cy="267599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11418" r="0" t="0"/>
          <a:stretch/>
        </p:blipFill>
        <p:spPr>
          <a:xfrm>
            <a:off x="365274" y="1225500"/>
            <a:ext cx="4112450" cy="348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0" l="0" r="9222" t="0"/>
          <a:stretch/>
        </p:blipFill>
        <p:spPr>
          <a:xfrm>
            <a:off x="4729100" y="1225500"/>
            <a:ext cx="4214574" cy="3482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 a bigger battery pack - 9V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Mounting battery packs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16151" l="0" r="0" t="17407"/>
          <a:stretch/>
        </p:blipFill>
        <p:spPr>
          <a:xfrm>
            <a:off x="552275" y="987175"/>
            <a:ext cx="8058327" cy="401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>
            <a:off x="3964750" y="2014975"/>
            <a:ext cx="1296299" cy="1932300"/>
          </a:xfrm>
          <a:prstGeom prst="rect">
            <a:avLst/>
          </a:prstGeom>
          <a:noFill/>
          <a:ln cap="flat" w="3810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Battery pack + x4 zip ties </a:t>
            </a: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13408" l="0" r="0" t="16720"/>
          <a:stretch/>
        </p:blipFill>
        <p:spPr>
          <a:xfrm>
            <a:off x="788700" y="1063375"/>
            <a:ext cx="7588577" cy="397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 rot="1398159">
            <a:off x="2259665" y="1734394"/>
            <a:ext cx="867569" cy="4383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 rot="-3319762">
            <a:off x="4207675" y="4391630"/>
            <a:ext cx="753615" cy="4905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Battery pack + x4 zip ties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50" y="1063374"/>
            <a:ext cx="4972625" cy="372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b="0" l="15953" r="12953" t="0"/>
          <a:stretch/>
        </p:blipFill>
        <p:spPr>
          <a:xfrm>
            <a:off x="5326150" y="1063375"/>
            <a:ext cx="3535047" cy="372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Cut zip-ties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11985" l="0" r="0" t="10536"/>
          <a:stretch/>
        </p:blipFill>
        <p:spPr>
          <a:xfrm>
            <a:off x="1194925" y="987175"/>
            <a:ext cx="6857999" cy="39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mini breadboard</a:t>
            </a: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18214" l="0" r="0" t="12369"/>
          <a:stretch/>
        </p:blipFill>
        <p:spPr>
          <a:xfrm>
            <a:off x="700725" y="1001600"/>
            <a:ext cx="7777126" cy="404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 rot="9812742">
            <a:off x="5591009" y="2676323"/>
            <a:ext cx="1438304" cy="3619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7067400" y="2095500"/>
            <a:ext cx="16955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Remove sticker from back side.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b="0" l="17746" r="10435" t="0"/>
          <a:stretch/>
        </p:blipFill>
        <p:spPr>
          <a:xfrm>
            <a:off x="4219425" y="0"/>
            <a:ext cx="49245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type="ctrTitle"/>
          </p:nvPr>
        </p:nvSpPr>
        <p:spPr>
          <a:xfrm>
            <a:off x="36825" y="1600200"/>
            <a:ext cx="4182599" cy="1943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Assembling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the Robot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Arduino nano 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34456" l="12881" r="11658" t="9103"/>
          <a:stretch/>
        </p:blipFill>
        <p:spPr>
          <a:xfrm rot="10800000">
            <a:off x="829375" y="976575"/>
            <a:ext cx="7190224" cy="403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3931125" y="21336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4031925" y="21435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4132725" y="21435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4233525" y="21435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425125" y="21485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525925" y="21485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4626725" y="21485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4324325" y="21386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4828325" y="21485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4929125" y="21485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5029925" y="21485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727525" y="21386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231525" y="21435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5332325" y="21435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5433125" y="21435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5130725" y="21336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5533925" y="21336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3926125" y="29298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026925" y="29397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127725" y="29397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4228525" y="29397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4420125" y="29446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4520925" y="29446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4621725" y="29446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4319325" y="29347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4823325" y="29446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4924125" y="29446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5024925" y="29446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4722525" y="29347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5226525" y="29397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5327325" y="29397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5428125" y="29397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5125725" y="29298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528925" y="29298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3906525" y="30404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4007325" y="30503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4108125" y="30503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4208925" y="30503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4415862" y="30503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4527000" y="30429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4622800" y="30429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4314900" y="30429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4840075" y="30429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4940875" y="30429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5056625" y="30429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4723600" y="30429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5274625" y="30379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5353725" y="30379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5459825" y="30330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5142475" y="30305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5560925" y="30330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3901525" y="31363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4002325" y="31462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4103125" y="31462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4203925" y="31462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4410862" y="31462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4522000" y="31388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4617800" y="31388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4309900" y="31388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4835075" y="31388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4935875" y="31388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5051625" y="31388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4718600" y="31388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5269625" y="31338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5348725" y="31338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5454825" y="31289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5137475" y="31264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5555925" y="312890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3901525" y="32470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4002325" y="32569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4103125" y="32569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4203925" y="32569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410862" y="32569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4522000" y="32495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4617800" y="32495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4309900" y="32495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4835075" y="32495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4935875" y="32495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5051625" y="32495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4718600" y="32495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5269625" y="32445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5348725" y="324457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454825" y="32396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137475" y="3237150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5555925" y="3239625"/>
            <a:ext cx="74100" cy="68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63" name="Shape 363"/>
          <p:cNvCxnSpPr/>
          <p:nvPr/>
        </p:nvCxnSpPr>
        <p:spPr>
          <a:xfrm flipH="1" rot="10800000">
            <a:off x="2949650" y="3458100"/>
            <a:ext cx="876300" cy="869399"/>
          </a:xfrm>
          <a:prstGeom prst="straightConnector1">
            <a:avLst/>
          </a:prstGeom>
          <a:noFill/>
          <a:ln cap="flat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4" name="Shape 364"/>
          <p:cNvSpPr txBox="1"/>
          <p:nvPr/>
        </p:nvSpPr>
        <p:spPr>
          <a:xfrm>
            <a:off x="1966550" y="4153600"/>
            <a:ext cx="983099" cy="3746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Row of 4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540075" y="1550325"/>
            <a:ext cx="983099" cy="3746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Row of 1</a:t>
            </a:r>
          </a:p>
        </p:txBody>
      </p:sp>
      <p:cxnSp>
        <p:nvCxnSpPr>
          <p:cNvPr id="366" name="Shape 366"/>
          <p:cNvCxnSpPr/>
          <p:nvPr/>
        </p:nvCxnSpPr>
        <p:spPr>
          <a:xfrm flipH="1">
            <a:off x="5718675" y="1797775"/>
            <a:ext cx="821399" cy="349200"/>
          </a:xfrm>
          <a:prstGeom prst="straightConnector1">
            <a:avLst/>
          </a:prstGeom>
          <a:noFill/>
          <a:ln cap="flat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7" name="Shape 367"/>
          <p:cNvSpPr txBox="1"/>
          <p:nvPr/>
        </p:nvSpPr>
        <p:spPr>
          <a:xfrm>
            <a:off x="1248625" y="2493275"/>
            <a:ext cx="983099" cy="3746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USB Port</a:t>
            </a:r>
          </a:p>
        </p:txBody>
      </p:sp>
      <p:cxnSp>
        <p:nvCxnSpPr>
          <p:cNvPr id="368" name="Shape 368"/>
          <p:cNvCxnSpPr/>
          <p:nvPr/>
        </p:nvCxnSpPr>
        <p:spPr>
          <a:xfrm flipH="1" rot="10800000">
            <a:off x="2231725" y="2508175"/>
            <a:ext cx="1567499" cy="158999"/>
          </a:xfrm>
          <a:prstGeom prst="straightConnector1">
            <a:avLst/>
          </a:prstGeom>
          <a:noFill/>
          <a:ln cap="flat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Arduino nano pins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149" y="1006225"/>
            <a:ext cx="6908073" cy="402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/>
          <p:nvPr/>
        </p:nvSpPr>
        <p:spPr>
          <a:xfrm>
            <a:off x="3092050" y="2388400"/>
            <a:ext cx="703500" cy="198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 txBox="1"/>
          <p:nvPr/>
        </p:nvSpPr>
        <p:spPr>
          <a:xfrm>
            <a:off x="1000950" y="3012750"/>
            <a:ext cx="1902899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Digital pins</a:t>
            </a:r>
          </a:p>
        </p:txBody>
      </p:sp>
      <p:sp>
        <p:nvSpPr>
          <p:cNvPr id="377" name="Shape 377"/>
          <p:cNvSpPr/>
          <p:nvPr/>
        </p:nvSpPr>
        <p:spPr>
          <a:xfrm>
            <a:off x="5411075" y="2388400"/>
            <a:ext cx="584700" cy="1357800"/>
          </a:xfrm>
          <a:prstGeom prst="rightBrace">
            <a:avLst>
              <a:gd fmla="val 8333" name="adj1"/>
              <a:gd fmla="val 48173" name="adj2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6108575" y="2720412"/>
            <a:ext cx="1902899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Analog pins</a:t>
            </a:r>
          </a:p>
        </p:txBody>
      </p:sp>
      <p:cxnSp>
        <p:nvCxnSpPr>
          <p:cNvPr id="379" name="Shape 379"/>
          <p:cNvCxnSpPr/>
          <p:nvPr/>
        </p:nvCxnSpPr>
        <p:spPr>
          <a:xfrm flipH="1">
            <a:off x="5460499" y="1565850"/>
            <a:ext cx="1308300" cy="2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0" name="Shape 380"/>
          <p:cNvSpPr txBox="1"/>
          <p:nvPr/>
        </p:nvSpPr>
        <p:spPr>
          <a:xfrm>
            <a:off x="6749650" y="1198300"/>
            <a:ext cx="2242199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Vin = Battery+ </a:t>
            </a:r>
          </a:p>
        </p:txBody>
      </p:sp>
      <p:cxnSp>
        <p:nvCxnSpPr>
          <p:cNvPr id="381" name="Shape 381"/>
          <p:cNvCxnSpPr/>
          <p:nvPr/>
        </p:nvCxnSpPr>
        <p:spPr>
          <a:xfrm rot="10800000">
            <a:off x="5460524" y="1792900"/>
            <a:ext cx="753300" cy="107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2" name="Shape 382"/>
          <p:cNvSpPr txBox="1"/>
          <p:nvPr/>
        </p:nvSpPr>
        <p:spPr>
          <a:xfrm>
            <a:off x="6247150" y="1594600"/>
            <a:ext cx="2668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GND = Battery- </a:t>
            </a:r>
          </a:p>
        </p:txBody>
      </p:sp>
      <p:cxnSp>
        <p:nvCxnSpPr>
          <p:cNvPr id="383" name="Shape 383"/>
          <p:cNvCxnSpPr/>
          <p:nvPr/>
        </p:nvCxnSpPr>
        <p:spPr>
          <a:xfrm>
            <a:off x="2834375" y="2189200"/>
            <a:ext cx="9054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4" name="Shape 384"/>
          <p:cNvSpPr txBox="1"/>
          <p:nvPr/>
        </p:nvSpPr>
        <p:spPr>
          <a:xfrm>
            <a:off x="1848400" y="1891900"/>
            <a:ext cx="1902899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GND</a:t>
            </a:r>
          </a:p>
        </p:txBody>
      </p:sp>
      <p:cxnSp>
        <p:nvCxnSpPr>
          <p:cNvPr id="385" name="Shape 385"/>
          <p:cNvCxnSpPr/>
          <p:nvPr/>
        </p:nvCxnSpPr>
        <p:spPr>
          <a:xfrm rot="10800000">
            <a:off x="5460624" y="2183924"/>
            <a:ext cx="555000" cy="261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6" name="Shape 386"/>
          <p:cNvSpPr txBox="1"/>
          <p:nvPr/>
        </p:nvSpPr>
        <p:spPr>
          <a:xfrm>
            <a:off x="6015625" y="1964750"/>
            <a:ext cx="2668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5V+ </a:t>
            </a:r>
          </a:p>
        </p:txBody>
      </p:sp>
      <p:cxnSp>
        <p:nvCxnSpPr>
          <p:cNvPr id="387" name="Shape 387"/>
          <p:cNvCxnSpPr/>
          <p:nvPr/>
        </p:nvCxnSpPr>
        <p:spPr>
          <a:xfrm rot="10800000">
            <a:off x="5084100" y="4796625"/>
            <a:ext cx="1199099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8" name="Shape 388"/>
          <p:cNvSpPr txBox="1"/>
          <p:nvPr/>
        </p:nvSpPr>
        <p:spPr>
          <a:xfrm>
            <a:off x="6283200" y="4469300"/>
            <a:ext cx="2586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USB Port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Arduino Nano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457200" y="1200150"/>
            <a:ext cx="44979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800"/>
              <a:t>-Plug the Arduino Nano into the mini-breadboard. </a:t>
            </a:r>
          </a:p>
          <a:p>
            <a:pPr rtl="0">
              <a:spcBef>
                <a:spcPts val="0"/>
              </a:spcBef>
              <a:buNone/>
            </a:pPr>
            <a:r>
              <a:rPr lang="en" sz="2800"/>
              <a:t>-The Arduino should span the dip channel.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-Leaving 4 open pins available on the left side (digital pins).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 b="16460" l="13254" r="28686" t="22933"/>
          <a:stretch/>
        </p:blipFill>
        <p:spPr>
          <a:xfrm>
            <a:off x="5448300" y="0"/>
            <a:ext cx="3695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>
            <a:off x="6181725" y="5524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6400825" y="5536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6629425" y="5679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6834225" y="5727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6172200" y="7524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391300" y="7536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6619900" y="7679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6824700" y="7727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6157900" y="9763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6377000" y="9774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6605600" y="9917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6810400" y="9965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6153125" y="11763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6372225" y="11775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6600825" y="11918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6805625" y="11965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6143600" y="13906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6362700" y="13918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6591300" y="14061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6796100" y="14108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6124550" y="16049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6343650" y="16061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6572250" y="16204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6777050" y="16252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6115025" y="18240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6334125" y="18252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6562725" y="18395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6767525" y="18442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6115025" y="20431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6334125" y="20442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6562725" y="20585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6767525" y="20633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6110275" y="22764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6329375" y="22776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6557975" y="22919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6762775" y="22967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6110275" y="24717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6329375" y="24729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6557975" y="24872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6762775" y="24920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6086475" y="27098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6305575" y="27110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6534175" y="27253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6738975" y="27301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6062650" y="29384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6281750" y="29396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6510350" y="29539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6715150" y="29587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6076950" y="31670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6296050" y="31682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6524650" y="31825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6729450" y="31873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6057900" y="33861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6277000" y="33873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6505600" y="34016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6710400" y="34064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6076950" y="36147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6296050" y="36159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6524650" y="36302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6729450" y="36350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6034075" y="38481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6253175" y="38493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6481775" y="38636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6686575" y="38683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6034075" y="40767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6253175" y="40779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6481775" y="40922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6686575" y="40969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8543925" y="6620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8553450" y="8525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8558225" y="10430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8562975" y="12573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8567725" y="14811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8553425" y="16811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8543900" y="18907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8558175" y="21336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8553425" y="23288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8543900" y="25241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8529600" y="27336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8534350" y="29575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8529575" y="31908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8524825" y="34385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8529600" y="36861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8524825" y="38957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8520075" y="413862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8334375" y="6524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8120075" y="6477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7920050" y="6429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7696225" y="6239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7062825" y="58580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7062825" y="795350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6953200" y="4096975"/>
            <a:ext cx="142800" cy="133500"/>
          </a:xfrm>
          <a:prstGeom prst="ellipse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Route servo wires through chassis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75" y="1355099"/>
            <a:ext cx="4359900" cy="32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4">
            <a:alphaModFix/>
          </a:blip>
          <a:srcRect b="10359" l="22869" r="0" t="12503"/>
          <a:stretch/>
        </p:blipFill>
        <p:spPr>
          <a:xfrm>
            <a:off x="4667800" y="1355100"/>
            <a:ext cx="4359900" cy="32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 rot="1924440">
            <a:off x="6808394" y="2081167"/>
            <a:ext cx="663824" cy="3271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zip tie to servo wires</a:t>
            </a:r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 b="43308" l="-126" r="29916" t="11370"/>
          <a:stretch/>
        </p:blipFill>
        <p:spPr>
          <a:xfrm>
            <a:off x="574400" y="1101475"/>
            <a:ext cx="8112399" cy="392772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 rot="1091023">
            <a:off x="2038300" y="1362077"/>
            <a:ext cx="1752519" cy="5140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IR sensor zip ties</a:t>
            </a:r>
          </a:p>
        </p:txBody>
      </p:sp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14037" t="0"/>
          <a:stretch/>
        </p:blipFill>
        <p:spPr>
          <a:xfrm>
            <a:off x="318150" y="1213700"/>
            <a:ext cx="4065326" cy="354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 rotWithShape="1">
          <a:blip r:embed="rId4">
            <a:alphaModFix/>
          </a:blip>
          <a:srcRect b="0" l="6094" r="0" t="0"/>
          <a:stretch/>
        </p:blipFill>
        <p:spPr>
          <a:xfrm>
            <a:off x="4595574" y="1213700"/>
            <a:ext cx="4440801" cy="354682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/>
          <p:nvPr/>
        </p:nvSpPr>
        <p:spPr>
          <a:xfrm rot="-6695888">
            <a:off x="2223868" y="4183056"/>
            <a:ext cx="942149" cy="3870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 rot="-6695888">
            <a:off x="6186268" y="4183056"/>
            <a:ext cx="942149" cy="3870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the IR sensor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 b="0" l="25037" r="0" t="7355"/>
          <a:stretch/>
        </p:blipFill>
        <p:spPr>
          <a:xfrm>
            <a:off x="245618" y="1063375"/>
            <a:ext cx="4188907" cy="388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 rotWithShape="1">
          <a:blip r:embed="rId4">
            <a:alphaModFix/>
          </a:blip>
          <a:srcRect b="14448" l="25539" r="13377" t="10062"/>
          <a:stretch/>
        </p:blipFill>
        <p:spPr>
          <a:xfrm>
            <a:off x="4727275" y="1063375"/>
            <a:ext cx="4188902" cy="388267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/>
          <p:nvPr/>
        </p:nvSpPr>
        <p:spPr>
          <a:xfrm rot="-4998712">
            <a:off x="4759899" y="3641663"/>
            <a:ext cx="971108" cy="4116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 rot="-4998712">
            <a:off x="7657373" y="3857138"/>
            <a:ext cx="971108" cy="3518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jumpers to servo</a:t>
            </a:r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b="7868" l="20170" r="17974" t="14073"/>
          <a:stretch/>
        </p:blipFill>
        <p:spPr>
          <a:xfrm>
            <a:off x="4348125" y="995300"/>
            <a:ext cx="4242048" cy="40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4">
            <a:alphaModFix/>
          </a:blip>
          <a:srcRect b="-3334" l="23367" r="23367" t="21205"/>
          <a:stretch/>
        </p:blipFill>
        <p:spPr>
          <a:xfrm>
            <a:off x="457200" y="995299"/>
            <a:ext cx="3652874" cy="42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/>
          <p:nvPr/>
        </p:nvSpPr>
        <p:spPr>
          <a:xfrm rot="-733016">
            <a:off x="5815032" y="1310254"/>
            <a:ext cx="1129888" cy="43772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 b="10422" l="0" r="0" t="4004"/>
          <a:stretch/>
        </p:blipFill>
        <p:spPr>
          <a:xfrm>
            <a:off x="1393287" y="1063375"/>
            <a:ext cx="6357427" cy="40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Wiring - (check is everyone ready?) 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368200" y="1869200"/>
            <a:ext cx="6584399" cy="169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Wire your ServoBot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68200" y="1869200"/>
            <a:ext cx="6584399" cy="169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Live Demo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Arduino nano pins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149" y="1006225"/>
            <a:ext cx="6908073" cy="4022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/>
          <p:nvPr/>
        </p:nvSpPr>
        <p:spPr>
          <a:xfrm>
            <a:off x="3092050" y="2388400"/>
            <a:ext cx="703500" cy="198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1000950" y="3012750"/>
            <a:ext cx="1902899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Digital pins</a:t>
            </a:r>
          </a:p>
        </p:txBody>
      </p:sp>
      <p:sp>
        <p:nvSpPr>
          <p:cNvPr id="548" name="Shape 548"/>
          <p:cNvSpPr/>
          <p:nvPr/>
        </p:nvSpPr>
        <p:spPr>
          <a:xfrm>
            <a:off x="5411075" y="2388400"/>
            <a:ext cx="584700" cy="1357800"/>
          </a:xfrm>
          <a:prstGeom prst="rightBrace">
            <a:avLst>
              <a:gd fmla="val 8333" name="adj1"/>
              <a:gd fmla="val 48173" name="adj2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/>
        </p:nvSpPr>
        <p:spPr>
          <a:xfrm>
            <a:off x="6108575" y="2720412"/>
            <a:ext cx="1902899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Analog pins</a:t>
            </a:r>
          </a:p>
        </p:txBody>
      </p:sp>
      <p:cxnSp>
        <p:nvCxnSpPr>
          <p:cNvPr id="550" name="Shape 550"/>
          <p:cNvCxnSpPr/>
          <p:nvPr/>
        </p:nvCxnSpPr>
        <p:spPr>
          <a:xfrm flipH="1">
            <a:off x="5460499" y="1565850"/>
            <a:ext cx="1308300" cy="2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1" name="Shape 551"/>
          <p:cNvSpPr txBox="1"/>
          <p:nvPr/>
        </p:nvSpPr>
        <p:spPr>
          <a:xfrm>
            <a:off x="6749650" y="1198300"/>
            <a:ext cx="2242199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Vin = Battery+ </a:t>
            </a:r>
          </a:p>
        </p:txBody>
      </p:sp>
      <p:cxnSp>
        <p:nvCxnSpPr>
          <p:cNvPr id="552" name="Shape 552"/>
          <p:cNvCxnSpPr/>
          <p:nvPr/>
        </p:nvCxnSpPr>
        <p:spPr>
          <a:xfrm rot="10800000">
            <a:off x="5460524" y="1792900"/>
            <a:ext cx="753300" cy="107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3" name="Shape 553"/>
          <p:cNvSpPr txBox="1"/>
          <p:nvPr/>
        </p:nvSpPr>
        <p:spPr>
          <a:xfrm>
            <a:off x="6247150" y="1594600"/>
            <a:ext cx="2668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GND = Battery- </a:t>
            </a:r>
          </a:p>
        </p:txBody>
      </p:sp>
      <p:cxnSp>
        <p:nvCxnSpPr>
          <p:cNvPr id="554" name="Shape 554"/>
          <p:cNvCxnSpPr/>
          <p:nvPr/>
        </p:nvCxnSpPr>
        <p:spPr>
          <a:xfrm>
            <a:off x="2834375" y="2189200"/>
            <a:ext cx="9054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5" name="Shape 555"/>
          <p:cNvSpPr txBox="1"/>
          <p:nvPr/>
        </p:nvSpPr>
        <p:spPr>
          <a:xfrm>
            <a:off x="1848400" y="1891900"/>
            <a:ext cx="1902899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GND</a:t>
            </a:r>
          </a:p>
        </p:txBody>
      </p:sp>
      <p:cxnSp>
        <p:nvCxnSpPr>
          <p:cNvPr id="556" name="Shape 556"/>
          <p:cNvCxnSpPr/>
          <p:nvPr/>
        </p:nvCxnSpPr>
        <p:spPr>
          <a:xfrm rot="10800000">
            <a:off x="5460624" y="2183924"/>
            <a:ext cx="555000" cy="261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7" name="Shape 557"/>
          <p:cNvSpPr txBox="1"/>
          <p:nvPr/>
        </p:nvSpPr>
        <p:spPr>
          <a:xfrm>
            <a:off x="6015625" y="1964750"/>
            <a:ext cx="2668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5V+ </a:t>
            </a:r>
          </a:p>
        </p:txBody>
      </p:sp>
      <p:cxnSp>
        <p:nvCxnSpPr>
          <p:cNvPr id="558" name="Shape 558"/>
          <p:cNvCxnSpPr/>
          <p:nvPr/>
        </p:nvCxnSpPr>
        <p:spPr>
          <a:xfrm rot="10800000">
            <a:off x="5084100" y="4796625"/>
            <a:ext cx="1199099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9" name="Shape 559"/>
          <p:cNvSpPr txBox="1"/>
          <p:nvPr/>
        </p:nvSpPr>
        <p:spPr>
          <a:xfrm>
            <a:off x="6283200" y="4469300"/>
            <a:ext cx="2586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USB Port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Wiring - Servo Left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10193" l="0" r="0" t="0"/>
          <a:stretch/>
        </p:blipFill>
        <p:spPr>
          <a:xfrm>
            <a:off x="1672250" y="984100"/>
            <a:ext cx="6675947" cy="36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>
            <a:off x="3448050" y="1771650"/>
            <a:ext cx="109499" cy="104699"/>
          </a:xfrm>
          <a:prstGeom prst="ellipse">
            <a:avLst/>
          </a:prstGeom>
          <a:solidFill>
            <a:srgbClr val="FFFF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3443300" y="1928800"/>
            <a:ext cx="109499" cy="104699"/>
          </a:xfrm>
          <a:prstGeom prst="ellipse">
            <a:avLst/>
          </a:prstGeom>
          <a:solidFill>
            <a:srgbClr val="FFFF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3443275" y="2047900"/>
            <a:ext cx="109499" cy="104699"/>
          </a:xfrm>
          <a:prstGeom prst="ellipse">
            <a:avLst/>
          </a:prstGeom>
          <a:solidFill>
            <a:srgbClr val="FFFF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4710100" y="3567100"/>
            <a:ext cx="109499" cy="104699"/>
          </a:xfrm>
          <a:prstGeom prst="ellipse">
            <a:avLst/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4705350" y="3400425"/>
            <a:ext cx="109499" cy="104699"/>
          </a:xfrm>
          <a:prstGeom prst="ellipse">
            <a:avLst/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4700575" y="3257550"/>
            <a:ext cx="109499" cy="104699"/>
          </a:xfrm>
          <a:prstGeom prst="ellipse">
            <a:avLst/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695825" y="3114675"/>
            <a:ext cx="109499" cy="104699"/>
          </a:xfrm>
          <a:prstGeom prst="ellipse">
            <a:avLst/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4510100" y="3114675"/>
            <a:ext cx="109499" cy="104699"/>
          </a:xfrm>
          <a:prstGeom prst="ellipse">
            <a:avLst/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4524375" y="3228975"/>
            <a:ext cx="109499" cy="104699"/>
          </a:xfrm>
          <a:prstGeom prst="ellipse">
            <a:avLst/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4529150" y="3386125"/>
            <a:ext cx="109499" cy="104699"/>
          </a:xfrm>
          <a:prstGeom prst="ellipse">
            <a:avLst/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4524375" y="3567100"/>
            <a:ext cx="109499" cy="104699"/>
          </a:xfrm>
          <a:prstGeom prst="ellipse">
            <a:avLst/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 txBox="1"/>
          <p:nvPr/>
        </p:nvSpPr>
        <p:spPr>
          <a:xfrm>
            <a:off x="1650200" y="4124325"/>
            <a:ext cx="58292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-Plug signal wire (yellow or white) into D5 on Arduino.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-Plug Red wire on servo motor into +Vin on Arduino.</a:t>
            </a:r>
          </a:p>
          <a:p>
            <a:pPr>
              <a:spcBef>
                <a:spcPts val="0"/>
              </a:spcBef>
              <a:buNone/>
            </a:pPr>
            <a:r>
              <a:rPr lang="en" sz="1800"/>
              <a:t>-Plug Black wire on servo motor  into GND on Arduino.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6629400" y="2219325"/>
            <a:ext cx="1162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LEFT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Shape 583"/>
          <p:cNvPicPr preferRelativeResize="0"/>
          <p:nvPr/>
        </p:nvPicPr>
        <p:blipFill rotWithShape="1">
          <a:blip r:embed="rId3">
            <a:alphaModFix/>
          </a:blip>
          <a:srcRect b="0" l="0" r="0" t="15081"/>
          <a:stretch/>
        </p:blipFill>
        <p:spPr>
          <a:xfrm>
            <a:off x="206875" y="933450"/>
            <a:ext cx="881755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Wiring - servo right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1333500" y="4124325"/>
            <a:ext cx="769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-Plug signal wire (yellow or white) into D6 on Arduino.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-Plug Red wire on servo motor into +Vin on Arduino.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-Plug Black wire on servo motor  into GND on Arduino, side with one pin.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8696325" y="695325"/>
            <a:ext cx="5486399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5462600" y="1909775"/>
            <a:ext cx="114300" cy="104699"/>
          </a:xfrm>
          <a:prstGeom prst="ellipse">
            <a:avLst/>
          </a:prstGeom>
          <a:solidFill>
            <a:srgbClr val="FFFF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5462600" y="2119325"/>
            <a:ext cx="114300" cy="104699"/>
          </a:xfrm>
          <a:prstGeom prst="ellipse">
            <a:avLst/>
          </a:prstGeom>
          <a:solidFill>
            <a:srgbClr val="FFFF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9" name="Shape 589"/>
          <p:cNvCxnSpPr/>
          <p:nvPr/>
        </p:nvCxnSpPr>
        <p:spPr>
          <a:xfrm rot="10800000">
            <a:off x="5695950" y="1466750"/>
            <a:ext cx="0" cy="471599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0" name="Shape 590"/>
          <p:cNvCxnSpPr/>
          <p:nvPr/>
        </p:nvCxnSpPr>
        <p:spPr>
          <a:xfrm>
            <a:off x="5695950" y="1466750"/>
            <a:ext cx="1871699" cy="0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1" name="Shape 591"/>
          <p:cNvCxnSpPr/>
          <p:nvPr/>
        </p:nvCxnSpPr>
        <p:spPr>
          <a:xfrm flipH="1" rot="10800000">
            <a:off x="7553325" y="1462249"/>
            <a:ext cx="4799" cy="1085700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2" name="Shape 592"/>
          <p:cNvCxnSpPr/>
          <p:nvPr/>
        </p:nvCxnSpPr>
        <p:spPr>
          <a:xfrm flipH="1">
            <a:off x="7548600" y="2543175"/>
            <a:ext cx="833399" cy="4799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3" name="Shape 593"/>
          <p:cNvCxnSpPr/>
          <p:nvPr/>
        </p:nvCxnSpPr>
        <p:spPr>
          <a:xfrm flipH="1" rot="10800000">
            <a:off x="8358200" y="2447975"/>
            <a:ext cx="176099" cy="109499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4" name="Shape 594"/>
          <p:cNvCxnSpPr/>
          <p:nvPr/>
        </p:nvCxnSpPr>
        <p:spPr>
          <a:xfrm>
            <a:off x="8367725" y="2362200"/>
            <a:ext cx="166500" cy="71400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5" name="Shape 595"/>
          <p:cNvCxnSpPr/>
          <p:nvPr/>
        </p:nvCxnSpPr>
        <p:spPr>
          <a:xfrm flipH="1" rot="10800000">
            <a:off x="7829550" y="2362175"/>
            <a:ext cx="552600" cy="4799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6" name="Shape 596"/>
          <p:cNvCxnSpPr/>
          <p:nvPr/>
        </p:nvCxnSpPr>
        <p:spPr>
          <a:xfrm flipH="1" rot="10800000">
            <a:off x="7820025" y="2352525"/>
            <a:ext cx="9599" cy="1314599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7" name="Shape 597"/>
          <p:cNvCxnSpPr/>
          <p:nvPr/>
        </p:nvCxnSpPr>
        <p:spPr>
          <a:xfrm flipH="1" rot="10800000">
            <a:off x="6929450" y="3671774"/>
            <a:ext cx="938100" cy="14400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8" name="Shape 598"/>
          <p:cNvCxnSpPr/>
          <p:nvPr/>
        </p:nvCxnSpPr>
        <p:spPr>
          <a:xfrm flipH="1" rot="10800000">
            <a:off x="7929575" y="2190724"/>
            <a:ext cx="9599" cy="1681200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9" name="Shape 599"/>
          <p:cNvCxnSpPr/>
          <p:nvPr/>
        </p:nvCxnSpPr>
        <p:spPr>
          <a:xfrm flipH="1">
            <a:off x="7129350" y="3848100"/>
            <a:ext cx="814499" cy="4799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0" name="Shape 600"/>
          <p:cNvCxnSpPr/>
          <p:nvPr/>
        </p:nvCxnSpPr>
        <p:spPr>
          <a:xfrm rot="10800000">
            <a:off x="6753199" y="3690825"/>
            <a:ext cx="385800" cy="166799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1" name="Shape 601"/>
          <p:cNvCxnSpPr/>
          <p:nvPr/>
        </p:nvCxnSpPr>
        <p:spPr>
          <a:xfrm flipH="1">
            <a:off x="7905750" y="2190725"/>
            <a:ext cx="466799" cy="9599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2" name="Shape 602"/>
          <p:cNvCxnSpPr/>
          <p:nvPr/>
        </p:nvCxnSpPr>
        <p:spPr>
          <a:xfrm rot="10800000">
            <a:off x="8367749" y="2181124"/>
            <a:ext cx="157200" cy="162000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3" name="Shape 603"/>
          <p:cNvSpPr/>
          <p:nvPr/>
        </p:nvSpPr>
        <p:spPr>
          <a:xfrm>
            <a:off x="6348425" y="1862150"/>
            <a:ext cx="114300" cy="104699"/>
          </a:xfrm>
          <a:prstGeom prst="ellipse">
            <a:avLst/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6338900" y="2133625"/>
            <a:ext cx="114300" cy="104699"/>
          </a:xfrm>
          <a:prstGeom prst="ellipse">
            <a:avLst/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`</a:t>
            </a:r>
          </a:p>
        </p:txBody>
      </p:sp>
      <p:sp>
        <p:nvSpPr>
          <p:cNvPr id="605" name="Shape 605"/>
          <p:cNvSpPr/>
          <p:nvPr/>
        </p:nvSpPr>
        <p:spPr>
          <a:xfrm>
            <a:off x="6872300" y="3181375"/>
            <a:ext cx="114300" cy="104699"/>
          </a:xfrm>
          <a:prstGeom prst="ellipse">
            <a:avLst/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`</a:t>
            </a:r>
          </a:p>
        </p:txBody>
      </p:sp>
      <p:sp>
        <p:nvSpPr>
          <p:cNvPr id="606" name="Shape 606"/>
          <p:cNvSpPr/>
          <p:nvPr/>
        </p:nvSpPr>
        <p:spPr>
          <a:xfrm>
            <a:off x="6877050" y="3452850"/>
            <a:ext cx="114300" cy="104699"/>
          </a:xfrm>
          <a:prstGeom prst="ellipse">
            <a:avLst/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`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1123950" y="2543175"/>
            <a:ext cx="1162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RIGHT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Wiring - IR sensor</a:t>
            </a:r>
          </a:p>
        </p:txBody>
      </p:sp>
      <p:pic>
        <p:nvPicPr>
          <p:cNvPr id="613" name="Shape 613"/>
          <p:cNvPicPr preferRelativeResize="0"/>
          <p:nvPr/>
        </p:nvPicPr>
        <p:blipFill rotWithShape="1">
          <a:blip r:embed="rId3">
            <a:alphaModFix/>
          </a:blip>
          <a:srcRect b="0" l="0" r="0" t="14486"/>
          <a:stretch/>
        </p:blipFill>
        <p:spPr>
          <a:xfrm>
            <a:off x="1466950" y="987175"/>
            <a:ext cx="6785547" cy="408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Shape 614"/>
          <p:cNvCxnSpPr/>
          <p:nvPr/>
        </p:nvCxnSpPr>
        <p:spPr>
          <a:xfrm flipH="1" rot="10800000">
            <a:off x="6962775" y="1557125"/>
            <a:ext cx="19199" cy="1171799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15" name="Shape 615"/>
          <p:cNvCxnSpPr/>
          <p:nvPr/>
        </p:nvCxnSpPr>
        <p:spPr>
          <a:xfrm rot="10800000">
            <a:off x="6238999" y="2710099"/>
            <a:ext cx="747600" cy="9300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16" name="Shape 616"/>
          <p:cNvCxnSpPr/>
          <p:nvPr/>
        </p:nvCxnSpPr>
        <p:spPr>
          <a:xfrm rot="10800000">
            <a:off x="6967574" y="1566575"/>
            <a:ext cx="528600" cy="299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17" name="Shape 617"/>
          <p:cNvCxnSpPr/>
          <p:nvPr/>
        </p:nvCxnSpPr>
        <p:spPr>
          <a:xfrm rot="10800000">
            <a:off x="7453275" y="1562074"/>
            <a:ext cx="195299" cy="157200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18" name="Shape 618"/>
          <p:cNvCxnSpPr/>
          <p:nvPr/>
        </p:nvCxnSpPr>
        <p:spPr>
          <a:xfrm rot="10800000">
            <a:off x="6719775" y="1743025"/>
            <a:ext cx="928799" cy="9599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19" name="Shape 619"/>
          <p:cNvCxnSpPr/>
          <p:nvPr/>
        </p:nvCxnSpPr>
        <p:spPr>
          <a:xfrm flipH="1">
            <a:off x="6738974" y="938200"/>
            <a:ext cx="18900" cy="809699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0" name="Shape 620"/>
          <p:cNvCxnSpPr/>
          <p:nvPr/>
        </p:nvCxnSpPr>
        <p:spPr>
          <a:xfrm flipH="1">
            <a:off x="7048574" y="1408000"/>
            <a:ext cx="404700" cy="6599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1" name="Shape 621"/>
          <p:cNvCxnSpPr/>
          <p:nvPr/>
        </p:nvCxnSpPr>
        <p:spPr>
          <a:xfrm flipH="1" rot="10800000">
            <a:off x="7077075" y="1414624"/>
            <a:ext cx="9300" cy="1504800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2" name="Shape 622"/>
          <p:cNvCxnSpPr/>
          <p:nvPr/>
        </p:nvCxnSpPr>
        <p:spPr>
          <a:xfrm flipH="1">
            <a:off x="6371974" y="2876550"/>
            <a:ext cx="719400" cy="14400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3" name="Shape 623"/>
          <p:cNvCxnSpPr/>
          <p:nvPr/>
        </p:nvCxnSpPr>
        <p:spPr>
          <a:xfrm rot="10800000">
            <a:off x="6053150" y="2724150"/>
            <a:ext cx="342899" cy="166799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4" name="Shape 624"/>
          <p:cNvCxnSpPr/>
          <p:nvPr/>
        </p:nvCxnSpPr>
        <p:spPr>
          <a:xfrm rot="10800000">
            <a:off x="7429449" y="1400175"/>
            <a:ext cx="190500" cy="164999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5" name="Shape 625"/>
          <p:cNvCxnSpPr/>
          <p:nvPr/>
        </p:nvCxnSpPr>
        <p:spPr>
          <a:xfrm rot="10800000">
            <a:off x="6872275" y="990462"/>
            <a:ext cx="0" cy="1565399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6" name="Shape 626"/>
          <p:cNvCxnSpPr/>
          <p:nvPr/>
        </p:nvCxnSpPr>
        <p:spPr>
          <a:xfrm>
            <a:off x="6224600" y="2552700"/>
            <a:ext cx="652500" cy="0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7" name="Shape 627"/>
          <p:cNvCxnSpPr/>
          <p:nvPr/>
        </p:nvCxnSpPr>
        <p:spPr>
          <a:xfrm rot="10800000">
            <a:off x="5748275" y="987175"/>
            <a:ext cx="9599" cy="209699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8" name="Shape 628"/>
          <p:cNvCxnSpPr/>
          <p:nvPr/>
        </p:nvCxnSpPr>
        <p:spPr>
          <a:xfrm rot="10800000">
            <a:off x="5143450" y="991925"/>
            <a:ext cx="9599" cy="209699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9" name="Shape 629"/>
          <p:cNvCxnSpPr/>
          <p:nvPr/>
        </p:nvCxnSpPr>
        <p:spPr>
          <a:xfrm rot="10800000">
            <a:off x="4981525" y="982400"/>
            <a:ext cx="9599" cy="209699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0" name="Shape 630"/>
          <p:cNvCxnSpPr/>
          <p:nvPr/>
        </p:nvCxnSpPr>
        <p:spPr>
          <a:xfrm flipH="1" rot="10800000">
            <a:off x="3214700" y="992024"/>
            <a:ext cx="9300" cy="1036800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1" name="Shape 631"/>
          <p:cNvCxnSpPr/>
          <p:nvPr/>
        </p:nvCxnSpPr>
        <p:spPr>
          <a:xfrm flipH="1">
            <a:off x="2357374" y="2019450"/>
            <a:ext cx="885900" cy="14099"/>
          </a:xfrm>
          <a:prstGeom prst="straightConnector1">
            <a:avLst/>
          </a:prstGeom>
          <a:noFill/>
          <a:ln cap="flat" w="76200">
            <a:solidFill>
              <a:srgbClr val="FFF2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2" name="Shape 632"/>
          <p:cNvCxnSpPr/>
          <p:nvPr/>
        </p:nvCxnSpPr>
        <p:spPr>
          <a:xfrm flipH="1" rot="10800000">
            <a:off x="3114675" y="996899"/>
            <a:ext cx="9300" cy="1327200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3" name="Shape 633"/>
          <p:cNvCxnSpPr/>
          <p:nvPr/>
        </p:nvCxnSpPr>
        <p:spPr>
          <a:xfrm flipH="1">
            <a:off x="2509800" y="2319350"/>
            <a:ext cx="614399" cy="14400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4" name="Shape 634"/>
          <p:cNvCxnSpPr/>
          <p:nvPr/>
        </p:nvCxnSpPr>
        <p:spPr>
          <a:xfrm rot="10800000">
            <a:off x="2343024" y="2219349"/>
            <a:ext cx="204900" cy="114300"/>
          </a:xfrm>
          <a:prstGeom prst="straightConnector1">
            <a:avLst/>
          </a:prstGeom>
          <a:noFill/>
          <a:ln cap="flat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5" name="Shape 635"/>
          <p:cNvCxnSpPr/>
          <p:nvPr/>
        </p:nvCxnSpPr>
        <p:spPr>
          <a:xfrm rot="10800000">
            <a:off x="2376349" y="2114674"/>
            <a:ext cx="133500" cy="61800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6" name="Shape 636"/>
          <p:cNvCxnSpPr/>
          <p:nvPr/>
        </p:nvCxnSpPr>
        <p:spPr>
          <a:xfrm flipH="1">
            <a:off x="2495375" y="2166950"/>
            <a:ext cx="519299" cy="4799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7" name="Shape 637"/>
          <p:cNvCxnSpPr/>
          <p:nvPr/>
        </p:nvCxnSpPr>
        <p:spPr>
          <a:xfrm rot="10800000">
            <a:off x="2995675" y="1014424"/>
            <a:ext cx="0" cy="1181100"/>
          </a:xfrm>
          <a:prstGeom prst="straightConnector1">
            <a:avLst/>
          </a:prstGeom>
          <a:noFill/>
          <a:ln cap="flat" w="76200">
            <a:solidFill>
              <a:srgbClr val="F4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8" name="Shape 638"/>
          <p:cNvSpPr/>
          <p:nvPr/>
        </p:nvSpPr>
        <p:spPr>
          <a:xfrm>
            <a:off x="4452925" y="2276475"/>
            <a:ext cx="133500" cy="138000"/>
          </a:xfrm>
          <a:prstGeom prst="ellipse">
            <a:avLst/>
          </a:prstGeom>
          <a:solidFill>
            <a:srgbClr val="EFEFEF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4457700" y="2495550"/>
            <a:ext cx="133500" cy="138000"/>
          </a:xfrm>
          <a:prstGeom prst="ellipse">
            <a:avLst/>
          </a:prstGeom>
          <a:solidFill>
            <a:srgbClr val="F3F3F3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5672150" y="2266950"/>
            <a:ext cx="133500" cy="138000"/>
          </a:xfrm>
          <a:prstGeom prst="ellipse">
            <a:avLst/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`</a:t>
            </a:r>
          </a:p>
        </p:txBody>
      </p:sp>
      <p:sp>
        <p:nvSpPr>
          <p:cNvPr id="641" name="Shape 641"/>
          <p:cNvSpPr/>
          <p:nvPr/>
        </p:nvSpPr>
        <p:spPr>
          <a:xfrm>
            <a:off x="5681675" y="2490775"/>
            <a:ext cx="133500" cy="138000"/>
          </a:xfrm>
          <a:prstGeom prst="ellipse">
            <a:avLst/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5972175" y="2486025"/>
            <a:ext cx="133500" cy="138000"/>
          </a:xfrm>
          <a:prstGeom prst="ellipse">
            <a:avLst/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5976925" y="2252650"/>
            <a:ext cx="133500" cy="138000"/>
          </a:xfrm>
          <a:prstGeom prst="ellipse">
            <a:avLst/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44" name="Shape 644"/>
          <p:cNvCxnSpPr>
            <a:stCxn id="639" idx="4"/>
          </p:cNvCxnSpPr>
          <p:nvPr/>
        </p:nvCxnSpPr>
        <p:spPr>
          <a:xfrm>
            <a:off x="4524450" y="2633550"/>
            <a:ext cx="0" cy="1671900"/>
          </a:xfrm>
          <a:prstGeom prst="straightConnector1">
            <a:avLst/>
          </a:prstGeom>
          <a:noFill/>
          <a:ln cap="flat" w="114300">
            <a:solidFill>
              <a:srgbClr val="43434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45" name="Shape 645"/>
          <p:cNvCxnSpPr/>
          <p:nvPr/>
        </p:nvCxnSpPr>
        <p:spPr>
          <a:xfrm>
            <a:off x="4524450" y="2647850"/>
            <a:ext cx="0" cy="1671899"/>
          </a:xfrm>
          <a:prstGeom prst="straightConnector1">
            <a:avLst/>
          </a:prstGeom>
          <a:noFill/>
          <a:ln cap="flat" w="762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46" name="Shape 646"/>
          <p:cNvSpPr txBox="1"/>
          <p:nvPr/>
        </p:nvSpPr>
        <p:spPr>
          <a:xfrm>
            <a:off x="285625" y="3333750"/>
            <a:ext cx="3857699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-Plug signal wire ( white) into A0.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-Plug Red wire into +5V on Arduino.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-Plug Black wire o  into GND on Arduino.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Wiring - battery pack</a:t>
            </a:r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 b="2915" l="0" r="0" t="8455"/>
          <a:stretch/>
        </p:blipFill>
        <p:spPr>
          <a:xfrm>
            <a:off x="834900" y="986219"/>
            <a:ext cx="7547102" cy="4111481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/>
        </p:nvSpPr>
        <p:spPr>
          <a:xfrm>
            <a:off x="238000" y="4019550"/>
            <a:ext cx="3857699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-Plug red wire into Vin.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-Plug black wire into GND.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368200" y="1869200"/>
            <a:ext cx="6584399" cy="169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Scripting Basics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Scripting Basics</a:t>
            </a:r>
          </a:p>
        </p:txBody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Compiler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Basic syntax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Variables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Functions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Operators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Control Structures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Predefined Functions	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Arduino IDE</a:t>
            </a:r>
          </a:p>
        </p:txBody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Integrated Development Environment.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Code Editor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Debugger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Compiler</a:t>
            </a:r>
          </a:p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Serial Monitor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325" y="144063"/>
            <a:ext cx="3865750" cy="48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Compiler</a:t>
            </a:r>
          </a:p>
        </p:txBody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457200" y="1211525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600"/>
              <a:t>What does it do?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It turns human readable code into machine readable instructions.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1600"/>
          </a:p>
          <a:p>
            <a:pPr rtl="0">
              <a:spcBef>
                <a:spcPts val="0"/>
              </a:spcBef>
              <a:buNone/>
            </a:pPr>
            <a:r>
              <a:rPr lang="en" sz="1600"/>
              <a:t>The compiler is part of the free Arduino Integrated Development Environment (IDE) from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http://www.arduino.cc</a:t>
            </a:r>
            <a:r>
              <a:rPr lang="en" sz="1600"/>
              <a:t>. 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>
              <a:spcBef>
                <a:spcPts val="0"/>
              </a:spcBef>
              <a:buNone/>
            </a:pPr>
            <a:r>
              <a:rPr lang="en" sz="1600"/>
              <a:t>The IDE also includes code examples and many code libraries.</a:t>
            </a:r>
          </a:p>
        </p:txBody>
      </p:sp>
      <p:sp>
        <p:nvSpPr>
          <p:cNvPr id="678" name="Shape 678"/>
          <p:cNvSpPr/>
          <p:nvPr/>
        </p:nvSpPr>
        <p:spPr>
          <a:xfrm>
            <a:off x="4726300" y="623580"/>
            <a:ext cx="2711700" cy="125459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//Source Code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int led = 13;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digitalWrite(led, HIGH);</a:t>
            </a:r>
          </a:p>
        </p:txBody>
      </p:sp>
      <p:sp>
        <p:nvSpPr>
          <p:cNvPr id="679" name="Shape 679"/>
          <p:cNvSpPr/>
          <p:nvPr/>
        </p:nvSpPr>
        <p:spPr>
          <a:xfrm>
            <a:off x="4654900" y="2574750"/>
            <a:ext cx="2854499" cy="685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Compiler</a:t>
            </a:r>
          </a:p>
        </p:txBody>
      </p:sp>
      <p:sp>
        <p:nvSpPr>
          <p:cNvPr id="680" name="Shape 680"/>
          <p:cNvSpPr/>
          <p:nvPr/>
        </p:nvSpPr>
        <p:spPr>
          <a:xfrm>
            <a:off x="4654900" y="1889550"/>
            <a:ext cx="2854499" cy="6852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Debugger</a:t>
            </a:r>
          </a:p>
        </p:txBody>
      </p:sp>
      <p:grpSp>
        <p:nvGrpSpPr>
          <p:cNvPr id="681" name="Shape 681"/>
          <p:cNvGrpSpPr/>
          <p:nvPr/>
        </p:nvGrpSpPr>
        <p:grpSpPr>
          <a:xfrm>
            <a:off x="4817241" y="2045009"/>
            <a:ext cx="367180" cy="374282"/>
            <a:chOff x="3528817" y="205968"/>
            <a:chExt cx="1579272" cy="1609818"/>
          </a:xfrm>
        </p:grpSpPr>
        <p:sp>
          <p:nvSpPr>
            <p:cNvPr id="682" name="Shape 682"/>
            <p:cNvSpPr/>
            <p:nvPr/>
          </p:nvSpPr>
          <p:spPr>
            <a:xfrm rot="1749766">
              <a:off x="4355897" y="220891"/>
              <a:ext cx="432184" cy="1425753"/>
            </a:xfrm>
            <a:prstGeom prst="parallelogram">
              <a:avLst>
                <a:gd fmla="val 25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 rot="-3604359">
              <a:off x="3758592" y="1043807"/>
              <a:ext cx="432350" cy="780157"/>
            </a:xfrm>
            <a:prstGeom prst="parallelogram">
              <a:avLst>
                <a:gd fmla="val 25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Shape 684"/>
          <p:cNvGrpSpPr/>
          <p:nvPr/>
        </p:nvGrpSpPr>
        <p:grpSpPr>
          <a:xfrm>
            <a:off x="4817241" y="2730209"/>
            <a:ext cx="367180" cy="374282"/>
            <a:chOff x="3528817" y="205968"/>
            <a:chExt cx="1579272" cy="1609818"/>
          </a:xfrm>
        </p:grpSpPr>
        <p:sp>
          <p:nvSpPr>
            <p:cNvPr id="685" name="Shape 685"/>
            <p:cNvSpPr/>
            <p:nvPr/>
          </p:nvSpPr>
          <p:spPr>
            <a:xfrm rot="1749766">
              <a:off x="4355897" y="220891"/>
              <a:ext cx="432184" cy="1425753"/>
            </a:xfrm>
            <a:prstGeom prst="parallelogram">
              <a:avLst>
                <a:gd fmla="val 25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 rot="-3604359">
              <a:off x="3758592" y="1043807"/>
              <a:ext cx="432350" cy="780157"/>
            </a:xfrm>
            <a:prstGeom prst="parallelogram">
              <a:avLst>
                <a:gd fmla="val 25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Shape 687"/>
          <p:cNvSpPr/>
          <p:nvPr/>
        </p:nvSpPr>
        <p:spPr>
          <a:xfrm>
            <a:off x="4755212" y="3267911"/>
            <a:ext cx="3198300" cy="1034999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10010011100100100100001010 1001001010010010100100101001001100110100111111010101001010101001000100111101010100100100100101001001001000</a:t>
            </a:r>
          </a:p>
        </p:txBody>
      </p:sp>
      <p:sp>
        <p:nvSpPr>
          <p:cNvPr id="688" name="Shape 688"/>
          <p:cNvSpPr/>
          <p:nvPr/>
        </p:nvSpPr>
        <p:spPr>
          <a:xfrm>
            <a:off x="7999025" y="3116100"/>
            <a:ext cx="1315800" cy="1338600"/>
          </a:xfrm>
          <a:prstGeom prst="roundRect">
            <a:avLst>
              <a:gd fmla="val 6641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Arduino</a:t>
            </a:r>
          </a:p>
        </p:txBody>
      </p:sp>
      <p:sp>
        <p:nvSpPr>
          <p:cNvPr id="689" name="Shape 689"/>
          <p:cNvSpPr/>
          <p:nvPr/>
        </p:nvSpPr>
        <p:spPr>
          <a:xfrm>
            <a:off x="8063675" y="3188300"/>
            <a:ext cx="295800" cy="295800"/>
          </a:xfrm>
          <a:prstGeom prst="ellipse">
            <a:avLst/>
          </a:prstGeom>
          <a:solidFill>
            <a:srgbClr val="FFFFFF"/>
          </a:solidFill>
          <a:ln cap="flat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8063675" y="3188300"/>
            <a:ext cx="295800" cy="2958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Basic Syntax</a:t>
            </a:r>
          </a:p>
        </p:txBody>
      </p:sp>
      <p:graphicFrame>
        <p:nvGraphicFramePr>
          <p:cNvPr id="696" name="Shape 696"/>
          <p:cNvGraphicFramePr/>
          <p:nvPr/>
        </p:nvGraphicFramePr>
        <p:xfrm>
          <a:off x="660600" y="10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{5CEA4DCF-2EC7-4BA0-8DBC-76B8F698AE96}</a:tableStyleId>
              </a:tblPr>
              <a:tblGrid>
                <a:gridCol w="2555700"/>
                <a:gridCol w="52671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;</a:t>
                      </a:r>
                      <a:r>
                        <a:rPr lang="en"/>
                        <a:t> (semicolon)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Used to end a statement.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 = 1; is valid syntax</a:t>
                      </a:r>
                    </a:p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b = 5</a:t>
                      </a:r>
                      <a:r>
                        <a:rPr lang="en"/>
                        <a:t> is invalid syntax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{} </a:t>
                      </a:r>
                      <a:r>
                        <a:rPr lang="en"/>
                        <a:t>(curly brackets)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Brackets are opened with { and closed with }. Between the brackets will be additional lines of your code. 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if(true)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{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    //Your code here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}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// </a:t>
                      </a:r>
                      <a:r>
                        <a:rPr lang="en"/>
                        <a:t>(single line comment)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Used put single line comments into your code. These inlines are ignored by the compiler and are not sent to the Arduino. 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/* */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(multi-line comment)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Used for multi line comments in your code. Also ignored by the compiler.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#include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Includes a defined code library. 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#include &lt;Servo.h&gt;;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5"/>
            <a:ext cx="39945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ServoBot</a:t>
            </a: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200150"/>
            <a:ext cx="4944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Design criteria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2400"/>
              <a:t>-2 wheels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2400"/>
              <a:t>-mounting points for servos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2400"/>
              <a:t>-balancing leg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2400"/>
              <a:t>-mounting point for electronics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2400"/>
              <a:t>-continous rotation servos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lang="en" sz="2400"/>
              <a:t>-bonus - inexpensive!</a:t>
            </a:r>
          </a:p>
          <a:p>
            <a:pPr indent="0" marL="45720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0" l="5833" r="4141" t="0"/>
          <a:stretch/>
        </p:blipFill>
        <p:spPr>
          <a:xfrm>
            <a:off x="5569650" y="2614675"/>
            <a:ext cx="3438925" cy="240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4">
            <a:alphaModFix/>
          </a:blip>
          <a:srcRect b="38149" l="0" r="0" t="20674"/>
          <a:stretch/>
        </p:blipFill>
        <p:spPr>
          <a:xfrm>
            <a:off x="4348775" y="-72699"/>
            <a:ext cx="4615757" cy="26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Variables</a:t>
            </a:r>
          </a:p>
        </p:txBody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/>
              <a:t>Assigned a value</a:t>
            </a:r>
          </a:p>
          <a:p>
            <a:pPr indent="-3302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/>
              <a:t>Scope</a:t>
            </a:r>
          </a:p>
          <a:p>
            <a:pPr indent="-3302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Global</a:t>
            </a:r>
          </a:p>
          <a:p>
            <a:pPr indent="-3302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/>
              <a:t>Defined at the top</a:t>
            </a:r>
          </a:p>
          <a:p>
            <a:pPr indent="-3302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/>
              <a:t>Can be accessed and modified from anywhere in the script.</a:t>
            </a:r>
          </a:p>
          <a:p>
            <a:pPr indent="-3302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Local</a:t>
            </a:r>
          </a:p>
          <a:p>
            <a:pPr indent="-3302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/>
              <a:t>Defined inside a function</a:t>
            </a:r>
          </a:p>
          <a:p>
            <a:pPr indent="-3302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1600"/>
              <a:t>Can only be accessed and modified from within the function.</a:t>
            </a:r>
          </a:p>
          <a:p>
            <a:pPr indent="-3302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/>
              <a:t>Data types</a:t>
            </a:r>
          </a:p>
          <a:p>
            <a:pPr indent="-3302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int = integer (0,1,5,360)</a:t>
            </a:r>
          </a:p>
          <a:p>
            <a:pPr indent="-3302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600"/>
              <a:t>char = character (a,b,c,X,Y,Z)</a:t>
            </a:r>
          </a:p>
        </p:txBody>
      </p:sp>
      <p:sp>
        <p:nvSpPr>
          <p:cNvPr id="703" name="Shape 703"/>
          <p:cNvSpPr txBox="1"/>
          <p:nvPr>
            <p:ph idx="2" type="body"/>
          </p:nvPr>
        </p:nvSpPr>
        <p:spPr>
          <a:xfrm>
            <a:off x="4539625" y="1848175"/>
            <a:ext cx="4206299" cy="1298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/>
              <a:t>Example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int irSensor = 0;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>
              <a:spcBef>
                <a:spcPts val="0"/>
              </a:spcBef>
              <a:buNone/>
            </a:pPr>
            <a:r>
              <a:rPr lang="en" sz="1800"/>
              <a:t>char message = “Hello”;</a:t>
            </a:r>
          </a:p>
        </p:txBody>
      </p:sp>
      <p:graphicFrame>
        <p:nvGraphicFramePr>
          <p:cNvPr id="704" name="Shape 704"/>
          <p:cNvGraphicFramePr/>
          <p:nvPr/>
        </p:nvGraphicFramePr>
        <p:xfrm>
          <a:off x="4539625" y="10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{B606CC71-7E0F-4DD6-9057-338D02A20CC5}</a:tableStyleId>
              </a:tblPr>
              <a:tblGrid>
                <a:gridCol w="1306975"/>
                <a:gridCol w="1306975"/>
                <a:gridCol w="1306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Type Cast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Value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irSensor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Functions</a:t>
            </a:r>
          </a:p>
        </p:txBody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4488225" y="1506575"/>
            <a:ext cx="4244999" cy="3337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/>
              <a:t>Example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void loop() 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{	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400"/>
              <a:t>int sum = addNumbers(1,2);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}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en" sz="1400"/>
              <a:t>int addNumbers(a,b)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{ 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	int answer = a+b;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	return answer;</a:t>
            </a:r>
          </a:p>
          <a:p>
            <a:pPr>
              <a:spcBef>
                <a:spcPts val="0"/>
              </a:spcBef>
              <a:buNone/>
            </a:pPr>
            <a:r>
              <a:rPr lang="en" sz="1400"/>
              <a:t>}</a:t>
            </a:r>
          </a:p>
        </p:txBody>
      </p:sp>
      <p:sp>
        <p:nvSpPr>
          <p:cNvPr id="711" name="Shape 711"/>
          <p:cNvSpPr txBox="1"/>
          <p:nvPr>
            <p:ph idx="2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Contain a set of code that can be called and reused.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Type cast based on functions propose.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Parameters may be defined but are not required.</a:t>
            </a:r>
          </a:p>
        </p:txBody>
      </p:sp>
      <p:graphicFrame>
        <p:nvGraphicFramePr>
          <p:cNvPr id="712" name="Shape 712"/>
          <p:cNvGraphicFramePr/>
          <p:nvPr/>
        </p:nvGraphicFramePr>
        <p:xfrm>
          <a:off x="4488225" y="51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{22EC318E-57EA-4F83-A6D3-2C8590782AEA}</a:tableStyleId>
              </a:tblPr>
              <a:tblGrid>
                <a:gridCol w="962725"/>
                <a:gridCol w="1061275"/>
                <a:gridCol w="1251725"/>
                <a:gridCol w="9692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Data Type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Parameters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Code</a:t>
                      </a:r>
                    </a:p>
                  </a:txBody>
                  <a:tcPr marT="91425" marB="91425" marR="91425" marL="91425"/>
                </a:tc>
              </a:tr>
              <a:tr h="557925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addNumbers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(a,b)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adds numbers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Operators</a:t>
            </a:r>
          </a:p>
        </p:txBody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262682" y="1200137"/>
            <a:ext cx="2062199" cy="3943199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Arithmetic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=	</a:t>
            </a:r>
            <a:r>
              <a:rPr lang="en" sz="1800"/>
              <a:t>assignment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+</a:t>
            </a:r>
            <a:r>
              <a:rPr lang="en" sz="1800"/>
              <a:t> 	adds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-</a:t>
            </a:r>
            <a:r>
              <a:rPr lang="en" sz="1800"/>
              <a:t> 	subtracts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*</a:t>
            </a:r>
            <a:r>
              <a:rPr lang="en" sz="1800"/>
              <a:t> 	multiples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/</a:t>
            </a:r>
            <a:r>
              <a:rPr lang="en" sz="1800"/>
              <a:t> 	divides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Example</a:t>
            </a:r>
            <a:br>
              <a:rPr lang="en" sz="1800"/>
            </a:br>
            <a:r>
              <a:rPr lang="en" sz="1800"/>
              <a:t>a </a:t>
            </a:r>
            <a:r>
              <a:rPr b="1" lang="en" sz="1800"/>
              <a:t>=</a:t>
            </a:r>
            <a:r>
              <a:rPr lang="en" sz="1800"/>
              <a:t> 1 </a:t>
            </a:r>
            <a:r>
              <a:rPr b="1" lang="en" sz="1800"/>
              <a:t>+ </a:t>
            </a:r>
            <a:r>
              <a:rPr lang="en" sz="1800"/>
              <a:t>1;</a:t>
            </a:r>
          </a:p>
        </p:txBody>
      </p:sp>
      <p:sp>
        <p:nvSpPr>
          <p:cNvPr id="719" name="Shape 719"/>
          <p:cNvSpPr txBox="1"/>
          <p:nvPr>
            <p:ph idx="2" type="body"/>
          </p:nvPr>
        </p:nvSpPr>
        <p:spPr>
          <a:xfrm>
            <a:off x="2459932" y="1200137"/>
            <a:ext cx="2062199" cy="3943199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Comparison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==	</a:t>
            </a:r>
            <a:r>
              <a:rPr lang="en" sz="1800"/>
              <a:t>equal to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!=</a:t>
            </a:r>
            <a:r>
              <a:rPr lang="en" sz="1800"/>
              <a:t>	not equal to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&lt;</a:t>
            </a:r>
            <a:r>
              <a:rPr lang="en" sz="1800"/>
              <a:t> 	less than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&gt;</a:t>
            </a:r>
            <a:r>
              <a:rPr lang="en" sz="1800"/>
              <a:t> 	greater than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&lt;=</a:t>
            </a:r>
            <a:r>
              <a:rPr lang="en" sz="1800"/>
              <a:t> 	</a:t>
            </a:r>
            <a:r>
              <a:rPr lang="en" sz="1400"/>
              <a:t>less than equal to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&gt;=	</a:t>
            </a:r>
            <a:r>
              <a:rPr lang="en" sz="1200"/>
              <a:t>greater than equal to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Example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if(a </a:t>
            </a:r>
            <a:r>
              <a:rPr b="1" lang="en" sz="1800"/>
              <a:t>==</a:t>
            </a:r>
            <a:r>
              <a:rPr lang="en" sz="1800"/>
              <a:t> b) </a:t>
            </a:r>
            <a:br>
              <a:rPr lang="en" sz="1800"/>
            </a:br>
            <a:r>
              <a:rPr lang="en" sz="1800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}</a:t>
            </a:r>
          </a:p>
        </p:txBody>
      </p:sp>
      <p:sp>
        <p:nvSpPr>
          <p:cNvPr id="720" name="Shape 720"/>
          <p:cNvSpPr txBox="1"/>
          <p:nvPr>
            <p:ph idx="3" type="body"/>
          </p:nvPr>
        </p:nvSpPr>
        <p:spPr>
          <a:xfrm>
            <a:off x="4657182" y="1200137"/>
            <a:ext cx="2062199" cy="3943199"/>
          </a:xfrm>
          <a:prstGeom prst="rect">
            <a:avLst/>
          </a:prstGeom>
          <a:solidFill>
            <a:srgbClr val="FCE5CD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Compound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++	</a:t>
            </a:r>
            <a:r>
              <a:rPr lang="en" sz="1800"/>
              <a:t>increment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--</a:t>
            </a:r>
            <a:r>
              <a:rPr lang="en" sz="1800"/>
              <a:t> 	decrement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+=	</a:t>
            </a:r>
            <a:r>
              <a:rPr lang="en" sz="1200"/>
              <a:t>compound addition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-=	</a:t>
            </a:r>
            <a:r>
              <a:rPr lang="en" sz="1100"/>
              <a:t>compound subtraction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Example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a = 1;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a</a:t>
            </a:r>
            <a:r>
              <a:rPr b="1" lang="en" sz="1800"/>
              <a:t>++</a:t>
            </a:r>
            <a:r>
              <a:rPr lang="en" sz="1800"/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 sz="1800">
                <a:solidFill>
                  <a:srgbClr val="999999"/>
                </a:solidFill>
              </a:rPr>
              <a:t>a</a:t>
            </a:r>
            <a:r>
              <a:rPr i="1" lang="en" sz="1800">
                <a:solidFill>
                  <a:srgbClr val="999999"/>
                </a:solidFill>
              </a:rPr>
              <a:t> now equals 2</a:t>
            </a:r>
            <a:r>
              <a:rPr lang="en" sz="1800"/>
              <a:t>	</a:t>
            </a:r>
          </a:p>
        </p:txBody>
      </p:sp>
      <p:sp>
        <p:nvSpPr>
          <p:cNvPr id="721" name="Shape 721"/>
          <p:cNvSpPr txBox="1"/>
          <p:nvPr>
            <p:ph idx="4" type="body"/>
          </p:nvPr>
        </p:nvSpPr>
        <p:spPr>
          <a:xfrm>
            <a:off x="6847432" y="1200137"/>
            <a:ext cx="2062199" cy="3943199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/>
              <a:t>Boolean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&amp;&amp;	</a:t>
            </a:r>
            <a:r>
              <a:rPr lang="en" sz="1800"/>
              <a:t>and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||	or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!	not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Example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if(a == 1 </a:t>
            </a:r>
            <a:r>
              <a:rPr b="1" lang="en" sz="1400"/>
              <a:t>&amp;&amp;</a:t>
            </a:r>
            <a:r>
              <a:rPr lang="en" sz="1400"/>
              <a:t> b == 2)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{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	</a:t>
            </a:r>
            <a:r>
              <a:rPr i="1" lang="en" sz="1400">
                <a:solidFill>
                  <a:srgbClr val="999999"/>
                </a:solidFill>
              </a:rPr>
              <a:t>//Code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Control Structures</a:t>
            </a:r>
          </a:p>
        </p:txBody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A control structure is a block of code that chooses a direction for the application to take based on a condition.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>
              <a:spcBef>
                <a:spcPts val="0"/>
              </a:spcBef>
              <a:buNone/>
            </a:pPr>
            <a:r>
              <a:rPr lang="en" sz="2400"/>
              <a:t>It can use variables and operators.</a:t>
            </a:r>
          </a:p>
        </p:txBody>
      </p:sp>
      <p:sp>
        <p:nvSpPr>
          <p:cNvPr id="728" name="Shape 728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600"/>
              <a:t>Example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int a = 1;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int b = 1;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if(a == b)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{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</a:rPr>
              <a:t>//Run this if A and B are equal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}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else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{</a:t>
            </a:r>
          </a:p>
          <a:p>
            <a:pPr rtl="0">
              <a:spcBef>
                <a:spcPts val="0"/>
              </a:spcBef>
              <a:buNone/>
            </a:pPr>
            <a:r>
              <a:rPr lang="en" sz="1600"/>
              <a:t>	</a:t>
            </a:r>
            <a:r>
              <a:rPr lang="en" sz="1600">
                <a:solidFill>
                  <a:srgbClr val="999999"/>
                </a:solidFill>
              </a:rPr>
              <a:t>//Run this if A and B are not equal</a:t>
            </a:r>
          </a:p>
          <a:p>
            <a:pPr>
              <a:spcBef>
                <a:spcPts val="0"/>
              </a:spcBef>
              <a:buNone/>
            </a:pPr>
            <a:r>
              <a:rPr lang="en" sz="1600"/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Predefined Functions</a:t>
            </a:r>
          </a:p>
        </p:txBody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457200" y="1200150"/>
            <a:ext cx="83582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Serial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A library that provides communication from the Arduino to a computer or other device.</a:t>
            </a:r>
            <a:br>
              <a:rPr lang="en" sz="1800"/>
            </a:b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analogRead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Returns an input value for a specified analog pin.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Arduino Learning Resources</a:t>
            </a:r>
          </a:p>
        </p:txBody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Getting Started with Arduino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Arduino Language Reference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Adafruit Learning Center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Programming the ServoBot</a:t>
            </a:r>
          </a:p>
        </p:txBody>
      </p:sp>
      <p:sp>
        <p:nvSpPr>
          <p:cNvPr id="746" name="Shape 74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Step 1: Create a new Sketch</a:t>
            </a:r>
          </a:p>
        </p:txBody>
      </p:sp>
      <p:sp>
        <p:nvSpPr>
          <p:cNvPr id="752" name="Shape 752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type="title"/>
          </p:nvPr>
        </p:nvSpPr>
        <p:spPr>
          <a:xfrm>
            <a:off x="457200" y="278950"/>
            <a:ext cx="4107900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Step 1: New Sketch</a:t>
            </a:r>
          </a:p>
        </p:txBody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Open the Arduino IDE.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" sz="2400"/>
              <a:t>Create a new Sketch with the basic Sketch requirements: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1 </a:t>
            </a:r>
            <a:r>
              <a:rPr b="1" lang="en" sz="2400"/>
              <a:t>setup</a:t>
            </a:r>
            <a:r>
              <a:rPr lang="en" sz="2400"/>
              <a:t> function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1 </a:t>
            </a:r>
            <a:r>
              <a:rPr b="1" lang="en" sz="2400"/>
              <a:t>loop</a:t>
            </a:r>
            <a:r>
              <a:rPr lang="en" sz="2400"/>
              <a:t> function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5304025" y="6975"/>
            <a:ext cx="3854999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void setup()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void loop()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1: Servos</a:t>
            </a:r>
          </a:p>
        </p:txBody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/>
              <a:t>The Servo library controls the direction of the servos by feeding them a specific degree between 0 and 180.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en" sz="1400"/>
              <a:t>If the servo is sent a value of 180 it moves in one direction.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en" sz="1400"/>
              <a:t>If the servo is sent a value of 0 it moves in the opposite direction.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>
              <a:spcBef>
                <a:spcPts val="0"/>
              </a:spcBef>
              <a:buNone/>
            </a:pPr>
            <a:r>
              <a:rPr lang="en" sz="1400"/>
              <a:t>If the servo is sent a value of 90 it doesn’t move.</a:t>
            </a:r>
          </a:p>
        </p:txBody>
      </p:sp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524" y="1694875"/>
            <a:ext cx="3902650" cy="2601772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/>
          <p:nvPr/>
        </p:nvSpPr>
        <p:spPr>
          <a:xfrm>
            <a:off x="5279575" y="1597275"/>
            <a:ext cx="1077300" cy="1202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FF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 txBox="1"/>
          <p:nvPr/>
        </p:nvSpPr>
        <p:spPr>
          <a:xfrm>
            <a:off x="5196775" y="1102775"/>
            <a:ext cx="1160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b="1" lang="en"/>
              <a:t>0 degrees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6886775" y="1125512"/>
            <a:ext cx="1339799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180 degrees</a:t>
            </a:r>
          </a:p>
        </p:txBody>
      </p:sp>
      <p:sp>
        <p:nvSpPr>
          <p:cNvPr id="770" name="Shape 770"/>
          <p:cNvSpPr/>
          <p:nvPr/>
        </p:nvSpPr>
        <p:spPr>
          <a:xfrm flipH="1">
            <a:off x="6886774" y="1597275"/>
            <a:ext cx="1029300" cy="1202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FF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71" name="Shape 771"/>
          <p:cNvGrpSpPr/>
          <p:nvPr/>
        </p:nvGrpSpPr>
        <p:grpSpPr>
          <a:xfrm>
            <a:off x="6047150" y="289375"/>
            <a:ext cx="1160100" cy="1405489"/>
            <a:chOff x="7784875" y="2990775"/>
            <a:chExt cx="1160100" cy="1405489"/>
          </a:xfrm>
        </p:grpSpPr>
        <p:sp>
          <p:nvSpPr>
            <p:cNvPr id="772" name="Shape 772"/>
            <p:cNvSpPr txBox="1"/>
            <p:nvPr/>
          </p:nvSpPr>
          <p:spPr>
            <a:xfrm>
              <a:off x="7784875" y="2990775"/>
              <a:ext cx="11601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b="1" lang="en"/>
                <a:t>90 degrees</a:t>
              </a:r>
            </a:p>
          </p:txBody>
        </p:sp>
        <p:sp>
          <p:nvSpPr>
            <p:cNvPr id="773" name="Shape 773"/>
            <p:cNvSpPr/>
            <p:nvPr/>
          </p:nvSpPr>
          <p:spPr>
            <a:xfrm>
              <a:off x="7826275" y="3445864"/>
              <a:ext cx="1077300" cy="950399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0000"/>
            </a:solidFill>
            <a:ln cap="flat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FFFFFF"/>
                  </a:solidFill>
                </a:rPr>
                <a:t>STOP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205975"/>
            <a:ext cx="39945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Chassis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1200150"/>
            <a:ext cx="49934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Materials: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	Carboard 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2400"/>
              <a:t>Plastic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2400"/>
              <a:t>Sheet metal (sharp ouch!)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" sz="2400"/>
              <a:t>Fabrication: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	3D printing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	laser cutting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399" y="1714925"/>
            <a:ext cx="2190411" cy="15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 b="0" l="0" r="0" t="16205"/>
          <a:stretch/>
        </p:blipFill>
        <p:spPr>
          <a:xfrm>
            <a:off x="5970375" y="3245700"/>
            <a:ext cx="2592224" cy="189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375" y="0"/>
            <a:ext cx="2742250" cy="17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457200" y="278950"/>
            <a:ext cx="4107900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1:  Assign some variables</a:t>
            </a:r>
          </a:p>
        </p:txBody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Create servo assignments. We need assignments for the left and right servos.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Set directional variables for the servos. We will need to tell each servo how to rotate forward, backwards, and stop. 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" sz="1800"/>
              <a:t>Put these variables </a:t>
            </a:r>
            <a:r>
              <a:rPr b="1" lang="en" sz="1800"/>
              <a:t>above</a:t>
            </a:r>
            <a:r>
              <a:rPr lang="en" sz="1800"/>
              <a:t> the </a:t>
            </a:r>
            <a:r>
              <a:rPr b="1" lang="en" sz="1800"/>
              <a:t>setup()</a:t>
            </a:r>
            <a:r>
              <a:rPr lang="en" sz="1800"/>
              <a:t> function. 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5317975" y="0"/>
            <a:ext cx="38259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#include &lt;Servo.h&gt;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Servo rightServo;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Servo leftServo;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const int rightForward = 0;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const int rightBackward = 180;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const int leftForward = 180;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const int leftBackward = 0;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const int brake = 90;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type="title"/>
          </p:nvPr>
        </p:nvSpPr>
        <p:spPr>
          <a:xfrm>
            <a:off x="457200" y="2143050"/>
            <a:ext cx="6584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Step 1 Code Check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lang="en"/>
              <a:t>Step 2: Movement Functions</a:t>
            </a:r>
          </a:p>
        </p:txBody>
      </p:sp>
      <p:sp>
        <p:nvSpPr>
          <p:cNvPr id="791" name="Shape 791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457200" y="278950"/>
            <a:ext cx="4107900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2:Movement functions</a:t>
            </a:r>
          </a:p>
        </p:txBody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Create a new function that will be used for forward movement.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This forward function needs to control both left and right servos.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>
              <a:spcBef>
                <a:spcPts val="0"/>
              </a:spcBef>
              <a:buNone/>
            </a:pPr>
            <a:r>
              <a:rPr lang="en" sz="1800"/>
              <a:t>This will happen </a:t>
            </a:r>
            <a:r>
              <a:rPr b="1" lang="en" sz="1800"/>
              <a:t>below</a:t>
            </a:r>
            <a:r>
              <a:rPr lang="en" sz="1800"/>
              <a:t> the </a:t>
            </a:r>
            <a:r>
              <a:rPr b="1" lang="en" sz="1800"/>
              <a:t>loop()</a:t>
            </a:r>
            <a:r>
              <a:rPr lang="en" sz="1800"/>
              <a:t> function. 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5345875" y="-50"/>
            <a:ext cx="3798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void forward()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	rightServo.write(rightForward);</a:t>
            </a:r>
          </a:p>
          <a:p>
            <a:pPr indent="457200"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leftServo.write(leftForward);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type="title"/>
          </p:nvPr>
        </p:nvSpPr>
        <p:spPr>
          <a:xfrm>
            <a:off x="457200" y="2143050"/>
            <a:ext cx="6584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Step 2 Code Check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Step 3: Moving the Robot</a:t>
            </a:r>
          </a:p>
        </p:txBody>
      </p:sp>
      <p:sp>
        <p:nvSpPr>
          <p:cNvPr id="809" name="Shape 80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type="title"/>
          </p:nvPr>
        </p:nvSpPr>
        <p:spPr>
          <a:xfrm>
            <a:off x="457200" y="278950"/>
            <a:ext cx="4107900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3: Moving the Robot</a:t>
            </a:r>
          </a:p>
        </p:txBody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We need to attach the pins to the servo objects.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>
              <a:spcBef>
                <a:spcPts val="0"/>
              </a:spcBef>
              <a:buNone/>
            </a:pPr>
            <a:r>
              <a:rPr lang="en" sz="2400"/>
              <a:t>This only needs to happen once in the setup function.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408700" y="6975"/>
            <a:ext cx="37353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void setup()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	rightServo.attach(6);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	leftServo.attach(5);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>
            <p:ph type="title"/>
          </p:nvPr>
        </p:nvSpPr>
        <p:spPr>
          <a:xfrm>
            <a:off x="457200" y="278950"/>
            <a:ext cx="4107900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3: Moving the Robot</a:t>
            </a:r>
          </a:p>
        </p:txBody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Now call the forward function in the main loop function. 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5485475" y="0"/>
            <a:ext cx="3658499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void loop()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	forward();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type="title"/>
          </p:nvPr>
        </p:nvSpPr>
        <p:spPr>
          <a:xfrm>
            <a:off x="457200" y="2143050"/>
            <a:ext cx="6584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Step 3 Code Check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Step 4: Save &amp; Upload</a:t>
            </a:r>
          </a:p>
        </p:txBody>
      </p:sp>
      <p:sp>
        <p:nvSpPr>
          <p:cNvPr id="834" name="Shape 834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Design v1</a:t>
            </a:r>
          </a:p>
        </p:txBody>
      </p:sp>
      <p:grpSp>
        <p:nvGrpSpPr>
          <p:cNvPr id="82" name="Shape 82"/>
          <p:cNvGrpSpPr/>
          <p:nvPr/>
        </p:nvGrpSpPr>
        <p:grpSpPr>
          <a:xfrm>
            <a:off x="3099999" y="1063374"/>
            <a:ext cx="6044000" cy="4080200"/>
            <a:chOff x="681249" y="1063374"/>
            <a:chExt cx="6044000" cy="4080200"/>
          </a:xfrm>
        </p:grpSpPr>
        <p:pic>
          <p:nvPicPr>
            <p:cNvPr id="83" name="Shape 83"/>
            <p:cNvPicPr preferRelativeResize="0"/>
            <p:nvPr/>
          </p:nvPicPr>
          <p:blipFill rotWithShape="1">
            <a:blip r:embed="rId3">
              <a:alphaModFix/>
            </a:blip>
            <a:srcRect b="0" l="5864" r="0" t="0"/>
            <a:stretch/>
          </p:blipFill>
          <p:spPr>
            <a:xfrm>
              <a:off x="3844625" y="1063375"/>
              <a:ext cx="2880625" cy="4080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Shape 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49" y="1063374"/>
              <a:ext cx="3060111" cy="4080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Shape 85"/>
          <p:cNvSpPr txBox="1"/>
          <p:nvPr/>
        </p:nvSpPr>
        <p:spPr>
          <a:xfrm>
            <a:off x="238975" y="1063400"/>
            <a:ext cx="27849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3D printed chassis and wheels from thingiverse.com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b="1" lang="en"/>
              <a:t>Arduino Uno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Ultrasonic Sensor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2 Continuous Servos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b="1" lang="en"/>
              <a:t>2 x 9v battery packs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b="1" lang="en"/>
              <a:t>Jumper wires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O-rings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b="1" lang="en"/>
              <a:t>Breadboard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>
              <a:spcBef>
                <a:spcPts val="0"/>
              </a:spcBef>
              <a:buNone/>
            </a:pPr>
            <a:r>
              <a:rPr lang="en"/>
              <a:t>1 marble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4: Save &amp; Upload</a:t>
            </a:r>
          </a:p>
        </p:txBody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457200" y="1200150"/>
            <a:ext cx="8229600" cy="89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Save and upload the code to the Arduino.</a:t>
            </a:r>
          </a:p>
        </p:txBody>
      </p:sp>
      <p:grpSp>
        <p:nvGrpSpPr>
          <p:cNvPr id="841" name="Shape 841"/>
          <p:cNvGrpSpPr/>
          <p:nvPr/>
        </p:nvGrpSpPr>
        <p:grpSpPr>
          <a:xfrm>
            <a:off x="2939600" y="2560325"/>
            <a:ext cx="3000000" cy="806100"/>
            <a:chOff x="1347875" y="3142825"/>
            <a:chExt cx="3000000" cy="806100"/>
          </a:xfrm>
        </p:grpSpPr>
        <p:pic>
          <p:nvPicPr>
            <p:cNvPr id="842" name="Shape 8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1425" y="3226325"/>
              <a:ext cx="219075" cy="21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Shape 8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41425" y="3674650"/>
              <a:ext cx="219075" cy="219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" name="Shape 844"/>
            <p:cNvSpPr txBox="1"/>
            <p:nvPr/>
          </p:nvSpPr>
          <p:spPr>
            <a:xfrm>
              <a:off x="1347875" y="3142825"/>
              <a:ext cx="30000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</a:rPr>
                <a:t>Verify the code</a:t>
              </a:r>
            </a:p>
          </p:txBody>
        </p:sp>
        <p:sp>
          <p:nvSpPr>
            <p:cNvPr id="845" name="Shape 845"/>
            <p:cNvSpPr txBox="1"/>
            <p:nvPr/>
          </p:nvSpPr>
          <p:spPr>
            <a:xfrm>
              <a:off x="1347875" y="3528925"/>
              <a:ext cx="30000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</a:rPr>
                <a:t>Upload code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lang="en"/>
              <a:t>Step 5: More movement</a:t>
            </a:r>
          </a:p>
        </p:txBody>
      </p:sp>
      <p:sp>
        <p:nvSpPr>
          <p:cNvPr id="851" name="Shape 851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5: More movement</a:t>
            </a:r>
          </a:p>
        </p:txBody>
      </p:sp>
      <p:sp>
        <p:nvSpPr>
          <p:cNvPr id="857" name="Shape 857"/>
          <p:cNvSpPr/>
          <p:nvPr/>
        </p:nvSpPr>
        <p:spPr>
          <a:xfrm>
            <a:off x="457200" y="1213775"/>
            <a:ext cx="3979500" cy="4005899"/>
          </a:xfrm>
          <a:prstGeom prst="rect">
            <a:avLst/>
          </a:prstGeom>
          <a:solidFill>
            <a:srgbClr val="5BC2C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void backward()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	rightServo.write(rightBackward);</a:t>
            </a:r>
          </a:p>
          <a:p>
            <a:pPr indent="457200"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leftServo.write(leftBackward);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void left()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	rightServo.write(rightForward);</a:t>
            </a:r>
          </a:p>
          <a:p>
            <a:pPr indent="457200"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leftServo.write(leftBackward);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858" name="Shape 858"/>
          <p:cNvSpPr/>
          <p:nvPr/>
        </p:nvSpPr>
        <p:spPr>
          <a:xfrm>
            <a:off x="4707300" y="1137575"/>
            <a:ext cx="3979500" cy="4005899"/>
          </a:xfrm>
          <a:prstGeom prst="rect">
            <a:avLst/>
          </a:prstGeom>
          <a:solidFill>
            <a:srgbClr val="5BC2C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void right()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	rightServo.write(rightBackward);</a:t>
            </a:r>
          </a:p>
          <a:p>
            <a:pPr indent="457200"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leftServo.write(leftForward);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}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void allStop()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{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	rightServo.write(brake);</a:t>
            </a:r>
          </a:p>
          <a:p>
            <a:pPr indent="457200"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leftServo.write(brake);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3661200" y="1137575"/>
            <a:ext cx="775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7911300" y="1137575"/>
            <a:ext cx="775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CODE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457200" y="278950"/>
            <a:ext cx="4663499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5: More movement</a:t>
            </a:r>
          </a:p>
        </p:txBody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200"/>
              <a:t>Now we are going to tell the robot to start moving sequentially through our movement functions.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rtl="0">
              <a:spcBef>
                <a:spcPts val="0"/>
              </a:spcBef>
              <a:buNone/>
            </a:pPr>
            <a:r>
              <a:rPr lang="en" sz="2200"/>
              <a:t>Call the movement functions </a:t>
            </a:r>
            <a:r>
              <a:rPr b="1" lang="en" sz="2200"/>
              <a:t>inside</a:t>
            </a:r>
            <a:r>
              <a:rPr lang="en" sz="2200"/>
              <a:t> the </a:t>
            </a:r>
            <a:r>
              <a:rPr b="1" lang="en" sz="2200"/>
              <a:t>loop()</a:t>
            </a:r>
            <a:r>
              <a:rPr lang="en" sz="2200"/>
              <a:t> function.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b="1" lang="en" sz="2200"/>
              <a:t>Save and upload. 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5534325" y="0"/>
            <a:ext cx="3609599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forward();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delay(2000);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backward();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delay(2000);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left();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delay(2000);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right();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delay(2000);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allStop();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delay(2000);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type="title"/>
          </p:nvPr>
        </p:nvSpPr>
        <p:spPr>
          <a:xfrm>
            <a:off x="457200" y="2143050"/>
            <a:ext cx="6584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Step 5 Code Check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lang="en"/>
              <a:t>Step 6: IR Sensor</a:t>
            </a:r>
          </a:p>
        </p:txBody>
      </p:sp>
      <p:sp>
        <p:nvSpPr>
          <p:cNvPr id="878" name="Shape 878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Shape 883"/>
          <p:cNvPicPr preferRelativeResize="0"/>
          <p:nvPr/>
        </p:nvPicPr>
        <p:blipFill rotWithShape="1">
          <a:blip r:embed="rId3">
            <a:alphaModFix/>
          </a:blip>
          <a:srcRect b="23058" l="0" r="0" t="15319"/>
          <a:stretch/>
        </p:blipFill>
        <p:spPr>
          <a:xfrm>
            <a:off x="1853850" y="2925693"/>
            <a:ext cx="3994499" cy="2000156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Shape 8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6: IR Sensor</a:t>
            </a:r>
          </a:p>
        </p:txBody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Used to measure the distance of an object from robot.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Sends out a signal and then looks for reflected IR light. </a:t>
            </a:r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marL="0" rtl="0">
              <a:spcBef>
                <a:spcPts val="0"/>
              </a:spcBef>
              <a:buNone/>
            </a:pPr>
            <a:r>
              <a:rPr b="1" lang="en" sz="1800"/>
              <a:t>3 Wires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" sz="1800"/>
              <a:t>Red = 5v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" sz="1800"/>
              <a:t>Black = Ground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White = Signal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886" name="Shape 8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000" y="0"/>
            <a:ext cx="35120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type="title"/>
          </p:nvPr>
        </p:nvSpPr>
        <p:spPr>
          <a:xfrm>
            <a:off x="457200" y="278950"/>
            <a:ext cx="4107900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6: IR Sensor</a:t>
            </a:r>
          </a:p>
        </p:txBody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Assign new variables for the IR sensor and range.</a:t>
            </a:r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marL="0" rtl="0">
              <a:spcBef>
                <a:spcPts val="0"/>
              </a:spcBef>
              <a:buNone/>
            </a:pPr>
            <a:r>
              <a:rPr lang="en" sz="1800"/>
              <a:t>Set the </a:t>
            </a:r>
            <a:r>
              <a:rPr b="1" lang="en" sz="1800"/>
              <a:t>irSensor</a:t>
            </a:r>
            <a:r>
              <a:rPr lang="en" sz="1800"/>
              <a:t> to 0 because the sensor is on analog 0. </a:t>
            </a:r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marL="0" rtl="0">
              <a:spcBef>
                <a:spcPts val="0"/>
              </a:spcBef>
              <a:buNone/>
            </a:pPr>
            <a:r>
              <a:rPr lang="en" sz="1800"/>
              <a:t>Set </a:t>
            </a:r>
            <a:r>
              <a:rPr b="1" lang="en" sz="1800"/>
              <a:t>range</a:t>
            </a:r>
            <a:r>
              <a:rPr lang="en" sz="1800"/>
              <a:t> to the distance target range you want the robot to react to a detected obstacle.  </a:t>
            </a:r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Put this </a:t>
            </a:r>
            <a:r>
              <a:rPr b="1" lang="en" sz="1800"/>
              <a:t>above</a:t>
            </a:r>
            <a:r>
              <a:rPr lang="en" sz="1800"/>
              <a:t> the </a:t>
            </a:r>
            <a:r>
              <a:rPr b="1" lang="en" sz="1800"/>
              <a:t>setup()</a:t>
            </a:r>
            <a:r>
              <a:rPr lang="en" sz="1800"/>
              <a:t> function.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5889125" y="0"/>
            <a:ext cx="3255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 sz="1800"/>
              <a:t>const int irSensor = 0;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int range = 15;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type="title"/>
          </p:nvPr>
        </p:nvSpPr>
        <p:spPr>
          <a:xfrm>
            <a:off x="457200" y="278950"/>
            <a:ext cx="4107900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6: IR Sensor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579250" y="1448150"/>
            <a:ext cx="4248000" cy="3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Create a new function that will initiate the IR Sensor and return a calculated measurement.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Put this new function </a:t>
            </a:r>
            <a:r>
              <a:rPr b="1" lang="en" sz="1800"/>
              <a:t>below</a:t>
            </a:r>
            <a:r>
              <a:rPr lang="en" sz="1800"/>
              <a:t> the main </a:t>
            </a:r>
            <a:r>
              <a:rPr b="1" lang="en" sz="1800"/>
              <a:t>loop()</a:t>
            </a:r>
            <a:r>
              <a:rPr lang="en" sz="1800"/>
              <a:t> function.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 txBox="1"/>
          <p:nvPr/>
        </p:nvSpPr>
        <p:spPr>
          <a:xfrm>
            <a:off x="5420200" y="0"/>
            <a:ext cx="3723899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rtl="0">
              <a:spcBef>
                <a:spcPts val="0"/>
              </a:spcBef>
              <a:buNone/>
            </a:pPr>
            <a:r>
              <a:rPr lang="en" sz="1500"/>
              <a:t>int getRange()</a:t>
            </a:r>
          </a:p>
          <a:p>
            <a:pPr rtl="0">
              <a:spcBef>
                <a:spcPts val="0"/>
              </a:spcBef>
              <a:buNone/>
            </a:pPr>
            <a:r>
              <a:rPr lang="en" sz="1500"/>
              <a:t>{</a:t>
            </a:r>
          </a:p>
          <a:p>
            <a:pPr rtl="0">
              <a:spcBef>
                <a:spcPts val="0"/>
              </a:spcBef>
              <a:buNone/>
            </a:pPr>
            <a:r>
              <a:rPr lang="en" sz="1500"/>
              <a:t>	</a:t>
            </a:r>
            <a:r>
              <a:rPr lang="en" sz="1200"/>
              <a:t>int sensorValue = analogRead(irSensor);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rtl="0">
              <a:spcBef>
                <a:spcPts val="0"/>
              </a:spcBef>
              <a:buNone/>
            </a:pPr>
            <a:r>
              <a:rPr lang="en" sz="1500"/>
              <a:t>	float distance = 5262.1/sensorValue;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rtl="0">
              <a:spcBef>
                <a:spcPts val="0"/>
              </a:spcBef>
              <a:buNone/>
            </a:pPr>
            <a:r>
              <a:rPr lang="en" sz="1500"/>
              <a:t>	Serial.print(“Distance: ”);</a:t>
            </a:r>
          </a:p>
          <a:p>
            <a:pPr rtl="0">
              <a:spcBef>
                <a:spcPts val="0"/>
              </a:spcBef>
              <a:buNone/>
            </a:pPr>
            <a:r>
              <a:rPr lang="en" sz="1500"/>
              <a:t>	Serial.print(distance);</a:t>
            </a:r>
          </a:p>
          <a:p>
            <a:pPr rtl="0">
              <a:spcBef>
                <a:spcPts val="0"/>
              </a:spcBef>
              <a:buNone/>
            </a:pPr>
            <a:r>
              <a:rPr lang="en" sz="1500"/>
              <a:t>	Serial.println(“ cm”);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rtl="0">
              <a:spcBef>
                <a:spcPts val="0"/>
              </a:spcBef>
              <a:buNone/>
            </a:pPr>
            <a:r>
              <a:rPr lang="en" sz="1500"/>
              <a:t>	return distance;</a:t>
            </a:r>
          </a:p>
          <a:p>
            <a:pPr>
              <a:spcBef>
                <a:spcPts val="0"/>
              </a:spcBef>
              <a:buNone/>
            </a:pPr>
            <a:r>
              <a:rPr lang="en" sz="1500"/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Calibrating IR sensor</a:t>
            </a:r>
          </a:p>
        </p:txBody>
      </p:sp>
      <p:pic>
        <p:nvPicPr>
          <p:cNvPr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1063375"/>
            <a:ext cx="8974573" cy="37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/>
          <p:nvPr/>
        </p:nvSpPr>
        <p:spPr>
          <a:xfrm>
            <a:off x="6486525" y="1962150"/>
            <a:ext cx="1276199" cy="561899"/>
          </a:xfrm>
          <a:prstGeom prst="rect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1743075" y="1724025"/>
            <a:ext cx="1181100" cy="3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/>
              <a:t>(mm)</a:t>
            </a:r>
          </a:p>
        </p:txBody>
      </p:sp>
      <p:sp>
        <p:nvSpPr>
          <p:cNvPr id="909" name="Shape 909"/>
          <p:cNvSpPr/>
          <p:nvPr/>
        </p:nvSpPr>
        <p:spPr>
          <a:xfrm rot="8492683">
            <a:off x="4848144" y="1371569"/>
            <a:ext cx="1771818" cy="3525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 txBox="1"/>
          <p:nvPr/>
        </p:nvSpPr>
        <p:spPr>
          <a:xfrm>
            <a:off x="6423150" y="672775"/>
            <a:ext cx="2076600" cy="3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Excel - add “trendline”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Design v2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173" y="827733"/>
            <a:ext cx="3236824" cy="431576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238975" y="1063400"/>
            <a:ext cx="27849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Custom 3D printed chassis. Faster print time.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Wheels from thingiverse.com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Arduino Uno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2 Continuous Servos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Sonic Sensor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2 x 9v battery packs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Jumper wires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O-rings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Breadboard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 b="0" l="0" r="4131" t="0"/>
          <a:stretch/>
        </p:blipFill>
        <p:spPr>
          <a:xfrm>
            <a:off x="2734175" y="827725"/>
            <a:ext cx="3103050" cy="431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/>
          <p:nvPr>
            <p:ph type="title"/>
          </p:nvPr>
        </p:nvSpPr>
        <p:spPr>
          <a:xfrm>
            <a:off x="457200" y="278950"/>
            <a:ext cx="4711800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6: IR Sensor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579250" y="1448150"/>
            <a:ext cx="4248000" cy="3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We need to initialize the Serial library to allow the Arduino to send serial communication to the computer for troubleshooting.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Add the Serial line to the </a:t>
            </a:r>
            <a:r>
              <a:rPr b="1" lang="en" sz="1800"/>
              <a:t>setup()</a:t>
            </a:r>
            <a:r>
              <a:rPr lang="en" sz="1800"/>
              <a:t> function.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Save and upload. 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5168950" y="27125"/>
            <a:ext cx="3975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void setup()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{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b="1" lang="en"/>
              <a:t>Serial.begin(9600);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>
              <a:spcBef>
                <a:spcPts val="0"/>
              </a:spcBef>
              <a:buNone/>
            </a:pPr>
            <a:r>
              <a:rPr lang="en"/>
              <a:t>	rightServo.attach(6);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leftServo.attach(5);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/>
          <p:nvPr>
            <p:ph type="title"/>
          </p:nvPr>
        </p:nvSpPr>
        <p:spPr>
          <a:xfrm>
            <a:off x="457200" y="2143050"/>
            <a:ext cx="6584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6 Code Check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type="title"/>
          </p:nvPr>
        </p:nvSpPr>
        <p:spPr>
          <a:xfrm>
            <a:off x="457200" y="2143050"/>
            <a:ext cx="6584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7: Avoidance Logic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>
            <p:ph type="title"/>
          </p:nvPr>
        </p:nvSpPr>
        <p:spPr>
          <a:xfrm>
            <a:off x="457200" y="278950"/>
            <a:ext cx="4107900" cy="7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7: Avoidance Logic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537875" y="1599850"/>
            <a:ext cx="4179000" cy="303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Create a control structure (if/else statement) to trigger an action based on the value of the getRange() function.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Remove all other movement functions and delays from the main </a:t>
            </a:r>
            <a:r>
              <a:rPr b="1" lang="en" sz="1800"/>
              <a:t>loop()</a:t>
            </a:r>
            <a:r>
              <a:rPr lang="en" sz="1800"/>
              <a:t> and place the new code </a:t>
            </a:r>
            <a:r>
              <a:rPr b="1" lang="en" sz="1800"/>
              <a:t>inside</a:t>
            </a:r>
            <a:r>
              <a:rPr lang="en" sz="1800"/>
              <a:t> of the </a:t>
            </a:r>
            <a:r>
              <a:rPr b="1" lang="en" sz="1800"/>
              <a:t>loop()</a:t>
            </a:r>
            <a:r>
              <a:rPr lang="en" sz="1800"/>
              <a:t> function.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34" name="Shape 934"/>
          <p:cNvSpPr txBox="1"/>
          <p:nvPr/>
        </p:nvSpPr>
        <p:spPr>
          <a:xfrm>
            <a:off x="5481250" y="27575"/>
            <a:ext cx="36627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void loop()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{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	if(getRange() &lt;= range)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	{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		right();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	}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800"/>
              <a:t>else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800"/>
              <a:t>{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800"/>
              <a:t>	forward();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800"/>
              <a:t>}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800"/>
              <a:t>delay(100);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type="title"/>
          </p:nvPr>
        </p:nvSpPr>
        <p:spPr>
          <a:xfrm>
            <a:off x="457200" y="2143050"/>
            <a:ext cx="6584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Step 7 Code Check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Servo Bot</a:t>
            </a:r>
          </a:p>
        </p:txBody>
      </p:sp>
      <p:sp>
        <p:nvSpPr>
          <p:cNvPr id="945" name="Shape 945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Day 2 - Team Challenges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Objective - Day 2</a:t>
            </a:r>
          </a:p>
        </p:txBody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457200" y="1200150"/>
            <a:ext cx="8229600" cy="71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Team challenges - get your robot through the maze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 txBox="1"/>
          <p:nvPr/>
        </p:nvSpPr>
        <p:spPr>
          <a:xfrm>
            <a:off x="457200" y="2056025"/>
            <a:ext cx="3915299" cy="233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600"/>
              </a:spcBef>
              <a:buSzPct val="60000"/>
              <a:buNone/>
            </a:pPr>
            <a:r>
              <a:rPr lang="en" sz="3000">
                <a:solidFill>
                  <a:schemeClr val="dk1"/>
                </a:solidFill>
              </a:rPr>
              <a:t>Equipment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2WD Robot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1 - USB cable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1 - Laptop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4372500" y="2596175"/>
            <a:ext cx="4110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Materials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Cardboard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Tape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Scissors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Step 1: Recap</a:t>
            </a:r>
          </a:p>
        </p:txBody>
      </p:sp>
      <p:sp>
        <p:nvSpPr>
          <p:cNvPr id="959" name="Shape 95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Recap from Yesterday</a:t>
            </a:r>
          </a:p>
        </p:txBody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Declare variables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Set functions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Servo control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IR sensor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Have fun!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Step 2: Challenge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Design v3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3278" t="0"/>
          <a:stretch/>
        </p:blipFill>
        <p:spPr>
          <a:xfrm>
            <a:off x="3013950" y="988725"/>
            <a:ext cx="3013950" cy="415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0" l="19108" r="26481" t="0"/>
          <a:stretch/>
        </p:blipFill>
        <p:spPr>
          <a:xfrm>
            <a:off x="6130050" y="1005450"/>
            <a:ext cx="3013949" cy="415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238975" y="1063400"/>
            <a:ext cx="27849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Custom 3D printed chassis and wheels Faster print time. Frame prints within an hour.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Arduino Nano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IR sensor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2 Continuous Servos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Two 3xAA battery packs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Jumper wires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O-rings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Breadboard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Navigation Strategies</a:t>
            </a:r>
          </a:p>
        </p:txBody>
      </p:sp>
      <p:sp>
        <p:nvSpPr>
          <p:cNvPr id="977" name="Shape 977"/>
          <p:cNvSpPr txBox="1"/>
          <p:nvPr>
            <p:ph idx="1" type="body"/>
          </p:nvPr>
        </p:nvSpPr>
        <p:spPr>
          <a:xfrm>
            <a:off x="457200" y="1200150"/>
            <a:ext cx="44829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Get the robot through the maze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" sz="2400"/>
              <a:t>Use basic functions, program logic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" sz="2400"/>
              <a:t>Strategies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	Planned vs Random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978" name="Shape 978"/>
          <p:cNvPicPr preferRelativeResize="0"/>
          <p:nvPr/>
        </p:nvPicPr>
        <p:blipFill rotWithShape="1">
          <a:blip r:embed="rId3">
            <a:alphaModFix/>
          </a:blip>
          <a:srcRect b="0" l="24854" r="7257" t="20197"/>
          <a:stretch/>
        </p:blipFill>
        <p:spPr>
          <a:xfrm>
            <a:off x="5335450" y="0"/>
            <a:ext cx="4875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Maze ideas</a:t>
            </a:r>
          </a:p>
        </p:txBody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5" name="Shape 9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250" y="143187"/>
            <a:ext cx="3645549" cy="485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Shape 9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25" y="1615775"/>
            <a:ext cx="4281725" cy="31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Shape 987"/>
          <p:cNvSpPr txBox="1"/>
          <p:nvPr/>
        </p:nvSpPr>
        <p:spPr>
          <a:xfrm>
            <a:off x="1188200" y="4788675"/>
            <a:ext cx="2731499" cy="57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https://apps.carleton.edu/campus/shout/?story_id=204886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Maze ideas</a:t>
            </a:r>
          </a:p>
        </p:txBody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4" name="Shape 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475" y="205975"/>
            <a:ext cx="308610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Shape 9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475" y="2522800"/>
            <a:ext cx="3199600" cy="240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00" y="1063375"/>
            <a:ext cx="5348376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2" name="Shape 1002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Extra: adding sensors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Adding Sensors</a:t>
            </a:r>
          </a:p>
        </p:txBody>
      </p:sp>
      <p:sp>
        <p:nvSpPr>
          <p:cNvPr id="1008" name="Shape 1008"/>
          <p:cNvSpPr txBox="1"/>
          <p:nvPr>
            <p:ph idx="1" type="body"/>
          </p:nvPr>
        </p:nvSpPr>
        <p:spPr>
          <a:xfrm>
            <a:off x="457200" y="1276350"/>
            <a:ext cx="45549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-Detect wheel rotation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-Use two light sensors.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-Add a black and white disc to wheel hub.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-Count number of pulses to determine revolutions.</a:t>
            </a:r>
          </a:p>
        </p:txBody>
      </p:sp>
      <p:pic>
        <p:nvPicPr>
          <p:cNvPr id="1009" name="Shape 1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225" y="1644550"/>
            <a:ext cx="3989399" cy="19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Color Sensors</a:t>
            </a:r>
          </a:p>
        </p:txBody>
      </p:sp>
      <p:sp>
        <p:nvSpPr>
          <p:cNvPr id="1015" name="Shape 1015"/>
          <p:cNvSpPr txBox="1"/>
          <p:nvPr>
            <p:ph idx="1" type="body"/>
          </p:nvPr>
        </p:nvSpPr>
        <p:spPr>
          <a:xfrm>
            <a:off x="457200" y="1200150"/>
            <a:ext cx="42438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Color sensor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Detect the color of an object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DIY - RGB LED and CsD sensor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Buy sensors (they work alot better!)</a:t>
            </a:r>
          </a:p>
        </p:txBody>
      </p:sp>
      <p:pic>
        <p:nvPicPr>
          <p:cNvPr id="1016" name="Shape 1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225" y="477850"/>
            <a:ext cx="1931200" cy="18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Shape 10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075" y="477850"/>
            <a:ext cx="2506150" cy="184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Shape 10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225" y="3022175"/>
            <a:ext cx="2043474" cy="207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6">
            <a:alphaModFix/>
          </a:blip>
          <a:srcRect b="0" l="18513" r="0" t="0"/>
          <a:stretch/>
        </p:blipFill>
        <p:spPr>
          <a:xfrm>
            <a:off x="4576875" y="2660550"/>
            <a:ext cx="2506149" cy="231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Remember, robots are our friends...</a:t>
            </a:r>
          </a:p>
        </p:txBody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200" y="1200150"/>
            <a:ext cx="3701656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